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handoutMasterIdLst>
    <p:handoutMasterId r:id="rId35"/>
  </p:handoutMasterIdLst>
  <p:sldIdLst>
    <p:sldId id="256" r:id="rId2"/>
    <p:sldId id="261" r:id="rId3"/>
    <p:sldId id="258" r:id="rId4"/>
    <p:sldId id="300" r:id="rId5"/>
    <p:sldId id="303" r:id="rId6"/>
    <p:sldId id="259" r:id="rId7"/>
    <p:sldId id="260" r:id="rId8"/>
    <p:sldId id="276" r:id="rId9"/>
    <p:sldId id="277" r:id="rId10"/>
    <p:sldId id="274" r:id="rId11"/>
    <p:sldId id="280" r:id="rId12"/>
    <p:sldId id="281" r:id="rId13"/>
    <p:sldId id="269" r:id="rId14"/>
    <p:sldId id="308" r:id="rId15"/>
    <p:sldId id="309" r:id="rId16"/>
    <p:sldId id="310" r:id="rId17"/>
    <p:sldId id="302" r:id="rId18"/>
    <p:sldId id="264" r:id="rId19"/>
    <p:sldId id="295" r:id="rId20"/>
    <p:sldId id="270" r:id="rId21"/>
    <p:sldId id="263" r:id="rId22"/>
    <p:sldId id="257" r:id="rId23"/>
    <p:sldId id="266" r:id="rId24"/>
    <p:sldId id="278" r:id="rId25"/>
    <p:sldId id="283" r:id="rId26"/>
    <p:sldId id="284" r:id="rId27"/>
    <p:sldId id="285" r:id="rId28"/>
    <p:sldId id="292" r:id="rId29"/>
    <p:sldId id="293" r:id="rId30"/>
    <p:sldId id="267" r:id="rId31"/>
    <p:sldId id="298" r:id="rId32"/>
    <p:sldId id="299" r:id="rId33"/>
    <p:sldId id="268" r:id="rId34"/>
  </p:sldIdLst>
  <p:sldSz cx="9144000" cy="6858000" type="screen4x3"/>
  <p:notesSz cx="6858000" cy="994727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4" autoAdjust="0"/>
  </p:normalViewPr>
  <p:slideViewPr>
    <p:cSldViewPr>
      <p:cViewPr>
        <p:scale>
          <a:sx n="77" d="100"/>
          <a:sy n="77" d="100"/>
        </p:scale>
        <p:origin x="-117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659CA-F2EA-434F-9936-3E47932DF44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2C4085-A9A0-4C36-A2D0-FBAE191690EE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456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24033806-D40B-4728-923E-7794094DA16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0C273CC-15B9-41AF-970C-542A47EEB69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3806-D40B-4728-923E-7794094DA16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273CC-15B9-41AF-970C-542A47EEB69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3806-D40B-4728-923E-7794094DA16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273CC-15B9-41AF-970C-542A47EEB69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3806-D40B-4728-923E-7794094DA16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273CC-15B9-41AF-970C-542A47EEB69F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3806-D40B-4728-923E-7794094DA16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273CC-15B9-41AF-970C-542A47EEB69F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3806-D40B-4728-923E-7794094DA16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273CC-15B9-41AF-970C-542A47EEB69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3806-D40B-4728-923E-7794094DA16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273CC-15B9-41AF-970C-542A47EEB69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4033806-D40B-4728-923E-7794094DA16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0C273CC-15B9-41AF-970C-542A47EEB69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24033806-D40B-4728-923E-7794094DA16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D0C273CC-15B9-41AF-970C-542A47EEB69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3806-D40B-4728-923E-7794094DA16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273CC-15B9-41AF-970C-542A47EEB69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33806-D40B-4728-923E-7794094DA16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273CC-15B9-41AF-970C-542A47EEB69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4033806-D40B-4728-923E-7794094DA167}" type="datetimeFigureOut">
              <a:rPr lang="pl-PL" smtClean="0"/>
              <a:pPr/>
              <a:t>2016-05-31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0C273CC-15B9-41AF-970C-542A47EEB69F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12" Type="http://schemas.openxmlformats.org/officeDocument/2006/relationships/image" Target="../media/image30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11" Type="http://schemas.openxmlformats.org/officeDocument/2006/relationships/image" Target="../media/image29.wmf"/><Relationship Id="rId5" Type="http://schemas.openxmlformats.org/officeDocument/2006/relationships/image" Target="../media/image23.wmf"/><Relationship Id="rId10" Type="http://schemas.openxmlformats.org/officeDocument/2006/relationships/image" Target="../media/image28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772400" cy="1828800"/>
          </a:xfrm>
        </p:spPr>
        <p:txBody>
          <a:bodyPr/>
          <a:lstStyle/>
          <a:p>
            <a:r>
              <a:rPr lang="pl-PL" dirty="0" smtClean="0"/>
              <a:t>Papierosa? </a:t>
            </a:r>
            <a:br>
              <a:rPr lang="pl-PL" dirty="0" smtClean="0"/>
            </a:br>
            <a:r>
              <a:rPr lang="pl-PL" dirty="0" smtClean="0"/>
              <a:t>Nie dziękuję!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27584" y="4509120"/>
            <a:ext cx="7772400" cy="2016224"/>
          </a:xfrm>
        </p:spPr>
        <p:txBody>
          <a:bodyPr>
            <a:normAutofit/>
          </a:bodyPr>
          <a:lstStyle/>
          <a:p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Sekcja Oświaty Zdrowotnej</a:t>
            </a:r>
          </a:p>
          <a:p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Powiatowa Stacja Sanitarno </a:t>
            </a:r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– Epidemiologiczna</a:t>
            </a:r>
          </a:p>
          <a:p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Pedagog szkolny: </a:t>
            </a:r>
            <a:r>
              <a:rPr lang="pl-PL" dirty="0" err="1" smtClean="0">
                <a:solidFill>
                  <a:schemeClr val="accent4">
                    <a:lumMod val="75000"/>
                  </a:schemeClr>
                </a:solidFill>
              </a:rPr>
              <a:t>E.Grajcarek</a:t>
            </a:r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-Wyrobek</a:t>
            </a:r>
            <a:endParaRPr lang="pl-PL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050" name="Picture 2" descr="http://pssecieszyn.pis.gov.pl/plikijednostki/wssekatowice/pssecieszyn/userfiles/image/2011/Swiatowy%20Dzie%C5%84%20bez%20Tytoniu%20_DINEK_/niepa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852936"/>
            <a:ext cx="1333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183880" cy="1051560"/>
          </a:xfrm>
        </p:spPr>
        <p:txBody>
          <a:bodyPr/>
          <a:lstStyle/>
          <a:p>
            <a:r>
              <a:rPr lang="pl-PL" dirty="0" smtClean="0"/>
              <a:t>Nikotyna- narkotyk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628800"/>
            <a:ext cx="8183880" cy="4187952"/>
          </a:xfrm>
        </p:spPr>
        <p:txBody>
          <a:bodyPr>
            <a:normAutofit/>
          </a:bodyPr>
          <a:lstStyle/>
          <a:p>
            <a:r>
              <a:rPr lang="pl-PL" dirty="0" smtClean="0"/>
              <a:t>Bezbarwna, oleista ciecz, która pod wpływem powietrza zmienia się na kolor żółty. Jest bardzo silną trucizną. Posiada właściwości uzależniające, podobnie jak alkohol </a:t>
            </a:r>
            <a:r>
              <a:rPr lang="pl-PL" dirty="0" smtClean="0"/>
              <a:t>                    i </a:t>
            </a:r>
            <a:r>
              <a:rPr lang="pl-PL" dirty="0" smtClean="0"/>
              <a:t>narkotyki. Człowiek uzależniony po 20-30 min. od zakończenia palenia zaczyna odczuwać głód nikotyny, </a:t>
            </a:r>
            <a:r>
              <a:rPr lang="pl-PL" dirty="0" smtClean="0"/>
              <a:t>                     gdyż </a:t>
            </a:r>
            <a:r>
              <a:rPr lang="pl-PL" dirty="0" smtClean="0"/>
              <a:t>jej stężenie we krwi spadło. Nazywana jest często trucizną serca i naczyń krwionośnych.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>Co </a:t>
            </a:r>
            <a:r>
              <a:rPr lang="pl-PL" dirty="0" smtClean="0"/>
              <a:t>się dzieje, gdy wdychamy </a:t>
            </a:r>
            <a:r>
              <a:rPr lang="pl-PL" dirty="0" smtClean="0"/>
              <a:t>dym                  </a:t>
            </a:r>
            <a:r>
              <a:rPr lang="pl-PL" dirty="0" smtClean="0"/>
              <a:t>z papierosa</a:t>
            </a:r>
            <a:r>
              <a:rPr lang="pl-PL" dirty="0" smtClean="0"/>
              <a:t>?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539552" y="1772816"/>
            <a:ext cx="8183880" cy="4187952"/>
          </a:xfrm>
        </p:spPr>
        <p:txBody>
          <a:bodyPr/>
          <a:lstStyle/>
          <a:p>
            <a:r>
              <a:rPr lang="pl-PL" dirty="0" smtClean="0"/>
              <a:t>Po pierwsze - wdychamy wtedy powietrze przez usta, omijając pierwszą linię ochrony dróg oddechowych jaką jest nos.</a:t>
            </a:r>
          </a:p>
          <a:p>
            <a:endParaRPr lang="pl-PL" dirty="0" smtClean="0"/>
          </a:p>
          <a:p>
            <a:r>
              <a:rPr lang="pl-PL" dirty="0" smtClean="0"/>
              <a:t>Po drugie - wdychamy wiele substancji chemicznych, które są szkodliwe dla naszego organizmu. Wśród tych substancji są bowiem smoła i nikotyna.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31640" y="1052736"/>
            <a:ext cx="6699773" cy="3830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25797" y="2119313"/>
            <a:ext cx="5071768" cy="36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Jak </a:t>
            </a:r>
            <a:r>
              <a:rPr lang="pl-PL" dirty="0" smtClean="0"/>
              <a:t>się broni organizm?</a:t>
            </a:r>
            <a:br>
              <a:rPr lang="pl-PL" dirty="0" smtClean="0"/>
            </a:b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556792"/>
            <a:ext cx="8183880" cy="4187952"/>
          </a:xfrm>
        </p:spPr>
        <p:txBody>
          <a:bodyPr/>
          <a:lstStyle/>
          <a:p>
            <a:pPr>
              <a:buNone/>
            </a:pPr>
            <a:endParaRPr lang="pl-PL" dirty="0" smtClean="0"/>
          </a:p>
          <a:p>
            <a:r>
              <a:rPr lang="pl-PL" dirty="0" smtClean="0"/>
              <a:t>Kaszel - próba oczyszczenia płuc</a:t>
            </a:r>
          </a:p>
          <a:p>
            <a:endParaRPr lang="pl-PL" dirty="0" smtClean="0"/>
          </a:p>
          <a:p>
            <a:r>
              <a:rPr lang="pl-PL" dirty="0" smtClean="0"/>
              <a:t>Zawroty głowy</a:t>
            </a:r>
          </a:p>
          <a:p>
            <a:endParaRPr lang="pl-PL" dirty="0" smtClean="0"/>
          </a:p>
          <a:p>
            <a:r>
              <a:rPr lang="pl-PL" dirty="0" smtClean="0"/>
              <a:t>Tętnienie w skroniach</a:t>
            </a:r>
          </a:p>
          <a:p>
            <a:endParaRPr lang="pl-PL" dirty="0" smtClean="0"/>
          </a:p>
          <a:p>
            <a:r>
              <a:rPr lang="pl-PL" dirty="0" smtClean="0"/>
              <a:t>Nudności i wymioty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183880" cy="72008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Tytoniowa </a:t>
            </a:r>
            <a:r>
              <a:rPr lang="pl-PL" dirty="0" smtClean="0"/>
              <a:t>twarz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11560" y="1268760"/>
            <a:ext cx="8183880" cy="4187952"/>
          </a:xfrm>
        </p:spPr>
        <p:txBody>
          <a:bodyPr/>
          <a:lstStyle/>
          <a:p>
            <a:r>
              <a:rPr lang="pl-PL" dirty="0" smtClean="0"/>
              <a:t>Palacze częściej odczuwają zadyszkę</a:t>
            </a:r>
          </a:p>
          <a:p>
            <a:r>
              <a:rPr lang="pl-PL" dirty="0" smtClean="0"/>
              <a:t>Mają chrypkę</a:t>
            </a:r>
          </a:p>
          <a:p>
            <a:r>
              <a:rPr lang="pl-PL" dirty="0" smtClean="0"/>
              <a:t>Rysy twarzy palaczy są ostrzejsze</a:t>
            </a:r>
          </a:p>
          <a:p>
            <a:r>
              <a:rPr lang="pl-PL" dirty="0" smtClean="0"/>
              <a:t>Cera zwiędła i szara</a:t>
            </a:r>
          </a:p>
          <a:p>
            <a:r>
              <a:rPr lang="pl-PL" dirty="0" smtClean="0"/>
              <a:t>Zęby trudno jest doczyścić z tytoniowego nalotu</a:t>
            </a:r>
          </a:p>
          <a:p>
            <a:r>
              <a:rPr lang="pl-PL" dirty="0" smtClean="0"/>
              <a:t>Substancje smoliste są przyczyną nieżytów i przewlekłego zapalenia gardła</a:t>
            </a:r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365104"/>
            <a:ext cx="185015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7" name="Picture 3" descr="C:\Documents and Settings\Oz\Pulpit\tytoniowa twarz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95736" y="1340768"/>
            <a:ext cx="5947086" cy="42381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3" descr="C:\Documents and Settings\Oz\Pulpit\tytoniowa twarz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40029" b="11757"/>
          <a:stretch>
            <a:fillRect/>
          </a:stretch>
        </p:blipFill>
        <p:spPr bwMode="auto">
          <a:xfrm rot="10800000">
            <a:off x="1763688" y="620688"/>
            <a:ext cx="5232896" cy="5487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Co </a:t>
            </a:r>
            <a:r>
              <a:rPr lang="pl-PL" dirty="0" smtClean="0"/>
              <a:t>grozi palaczowi?</a:t>
            </a:r>
          </a:p>
        </p:txBody>
      </p:sp>
      <p:pic>
        <p:nvPicPr>
          <p:cNvPr id="8195" name="Picture 4" descr="F:\palacz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1628800"/>
            <a:ext cx="4644705" cy="378965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tipy.pl/art/1374_8174_big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6609794" cy="4491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60648"/>
            <a:ext cx="1382738" cy="1389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67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 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8840"/>
            <a:ext cx="7116199" cy="291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2920" y="7461448"/>
            <a:ext cx="8183880" cy="72008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60120" y="620688"/>
            <a:ext cx="8183880" cy="527491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l-PL" dirty="0" smtClean="0"/>
              <a:t>Młodzież sięga po papierosa :</a:t>
            </a:r>
          </a:p>
          <a:p>
            <a:r>
              <a:rPr lang="pl-PL" dirty="0" smtClean="0"/>
              <a:t>z ciekawości</a:t>
            </a:r>
          </a:p>
          <a:p>
            <a:r>
              <a:rPr lang="pl-PL" dirty="0" smtClean="0"/>
              <a:t>za namową znajomych</a:t>
            </a:r>
          </a:p>
          <a:p>
            <a:r>
              <a:rPr lang="pl-PL" dirty="0" smtClean="0"/>
              <a:t>z chęci pokazania swojej odwagi</a:t>
            </a:r>
          </a:p>
          <a:p>
            <a:r>
              <a:rPr lang="pl-PL" dirty="0" smtClean="0"/>
              <a:t>z nudy</a:t>
            </a:r>
          </a:p>
          <a:p>
            <a:r>
              <a:rPr lang="pl-PL" dirty="0" smtClean="0"/>
              <a:t>pod presją grupy rówieśniczej</a:t>
            </a:r>
          </a:p>
          <a:p>
            <a:r>
              <a:rPr lang="pl-PL" dirty="0" smtClean="0"/>
              <a:t>z nieumiejętności odmawiania</a:t>
            </a:r>
          </a:p>
          <a:p>
            <a:r>
              <a:rPr lang="pl-PL" dirty="0" smtClean="0"/>
              <a:t>z chęci zrobienia na przekór dorosłym</a:t>
            </a:r>
          </a:p>
          <a:p>
            <a:endParaRPr lang="pl-PL" dirty="0" smtClean="0"/>
          </a:p>
          <a:p>
            <a:endParaRPr lang="pl-PL" dirty="0" smtClean="0"/>
          </a:p>
          <a:p>
            <a:pPr>
              <a:buNone/>
            </a:pPr>
            <a:r>
              <a:rPr lang="pl-PL" dirty="0" smtClean="0"/>
              <a:t>Palenie wg młodych:</a:t>
            </a:r>
          </a:p>
          <a:p>
            <a:pPr>
              <a:buNone/>
            </a:pPr>
            <a:r>
              <a:rPr lang="pl-PL" dirty="0" smtClean="0"/>
              <a:t>Podkreśla dorosłość</a:t>
            </a:r>
          </a:p>
          <a:p>
            <a:pPr>
              <a:buNone/>
            </a:pPr>
            <a:r>
              <a:rPr lang="pl-PL" dirty="0" smtClean="0"/>
              <a:t>Przezwycięża dystans</a:t>
            </a:r>
          </a:p>
          <a:p>
            <a:pPr>
              <a:buNone/>
            </a:pPr>
            <a:r>
              <a:rPr lang="pl-PL" dirty="0" smtClean="0"/>
              <a:t>Ułatwia kontakty towarzyskie</a:t>
            </a:r>
          </a:p>
          <a:p>
            <a:pPr>
              <a:buNone/>
            </a:pPr>
            <a:r>
              <a:rPr lang="pl-PL" dirty="0" smtClean="0"/>
              <a:t>Wspólna towarzyska rozrywka</a:t>
            </a:r>
          </a:p>
          <a:p>
            <a:pPr>
              <a:buNone/>
            </a:pPr>
            <a:r>
              <a:rPr lang="pl-PL" dirty="0" smtClean="0"/>
              <a:t>Wyzwala uczucie relaksu i odprężenia.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03648" y="1628800"/>
            <a:ext cx="6196405" cy="3603812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Mity:</a:t>
            </a:r>
          </a:p>
          <a:p>
            <a:r>
              <a:rPr lang="pl-PL" dirty="0" smtClean="0"/>
              <a:t>Papierosy X są lekkie – czyli nieszkodliwe palą je ludzie, którzy nie chcą niszczyć swojego zdrowia.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i="1" dirty="0" smtClean="0"/>
              <a:t>Komentarz: nie ma papierosów nieszkodliwych, zaś osoby dbające o swoje zdrowie nie palą tytoniu.</a:t>
            </a:r>
          </a:p>
          <a:p>
            <a:pPr>
              <a:buNone/>
            </a:pPr>
            <a:endParaRPr lang="pl-PL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Paląc stajesz się dorosły.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i="1" dirty="0" smtClean="0"/>
              <a:t>Komentarz: dorosłość znaczy odpowiedzialność, palenie nie ma nic wspólnego z odpowiedzialnością za siebie i innych.</a:t>
            </a:r>
            <a:endParaRPr lang="pl-PL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Papierosy palą „odlotowi” ludzie – jeśli je palisz należysz do grona „młodych zbuntowanych”. </a:t>
            </a:r>
          </a:p>
          <a:p>
            <a:pPr>
              <a:buNone/>
            </a:pPr>
            <a:endParaRPr lang="pl-PL" i="1" dirty="0" smtClean="0"/>
          </a:p>
          <a:p>
            <a:pPr>
              <a:buNone/>
            </a:pPr>
            <a:r>
              <a:rPr lang="pl-PL" i="1" dirty="0" smtClean="0"/>
              <a:t>Komentarz: można podkreślić swoją odmienność i bycie na luzie na bardzo wiele sposobów (ubiór, fryzura, niekonwencjonalne i twórcze zainteresowania)</a:t>
            </a:r>
            <a:endParaRPr lang="pl-PL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flipV="1">
            <a:off x="502920" y="6035040"/>
            <a:ext cx="8183880" cy="58256"/>
          </a:xfrm>
        </p:spPr>
        <p:txBody>
          <a:bodyPr>
            <a:normAutofit fontScale="90000"/>
          </a:bodyPr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584" y="692696"/>
            <a:ext cx="7782624" cy="549093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pl-PL" sz="5100" dirty="0" smtClean="0"/>
              <a:t>Fazy uzależnienia od tytoniu:</a:t>
            </a:r>
          </a:p>
          <a:p>
            <a:endParaRPr lang="pl-PL" sz="2800" dirty="0" smtClean="0"/>
          </a:p>
          <a:p>
            <a:pPr algn="ctr"/>
            <a:r>
              <a:rPr lang="pl-PL" sz="2800" dirty="0" smtClean="0"/>
              <a:t>I faza: ZADOWOLENIE: próbowanie zakazanego, </a:t>
            </a:r>
            <a:r>
              <a:rPr lang="pl-PL" sz="2800" dirty="0" smtClean="0"/>
              <a:t>poczucie</a:t>
            </a:r>
            <a:endParaRPr lang="pl-PL" sz="2800" dirty="0" smtClean="0"/>
          </a:p>
          <a:p>
            <a:pPr algn="ctr">
              <a:buNone/>
            </a:pPr>
            <a:r>
              <a:rPr lang="pl-PL" sz="2800" dirty="0" smtClean="0"/>
              <a:t>dorosłości, nowe doznania psychiczne, inne samopoczucie, </a:t>
            </a:r>
            <a:r>
              <a:rPr lang="pl-PL" sz="2800" dirty="0" smtClean="0"/>
              <a:t>      chęć </a:t>
            </a:r>
            <a:r>
              <a:rPr lang="pl-PL" sz="2800" dirty="0" smtClean="0"/>
              <a:t>przeżycia przygody</a:t>
            </a:r>
            <a:r>
              <a:rPr lang="pl-PL" sz="2800" dirty="0" smtClean="0"/>
              <a:t>.</a:t>
            </a:r>
            <a:endParaRPr lang="pl-PL" sz="2800" dirty="0" smtClean="0"/>
          </a:p>
          <a:p>
            <a:pPr algn="ctr"/>
            <a:endParaRPr lang="pl-PL" sz="2800" dirty="0" smtClean="0"/>
          </a:p>
          <a:p>
            <a:pPr algn="ctr"/>
            <a:r>
              <a:rPr lang="pl-PL" sz="2800" dirty="0" smtClean="0"/>
              <a:t>II faza: MOŻLIWOŚĆ UZALEŻNIENIA SIĘ: chęć powtórzenia</a:t>
            </a:r>
          </a:p>
          <a:p>
            <a:pPr algn="ctr">
              <a:buNone/>
            </a:pPr>
            <a:r>
              <a:rPr lang="pl-PL" sz="2800" dirty="0" smtClean="0"/>
              <a:t>zadowolenia, początek uzależnienia psychicznego prowadzi do nawyku, ogranicza świadomość, albo prowadzi do niszczenia zdrowia.</a:t>
            </a:r>
          </a:p>
          <a:p>
            <a:pPr algn="ctr">
              <a:buNone/>
            </a:pPr>
            <a:endParaRPr lang="pl-PL" sz="2800" dirty="0" smtClean="0"/>
          </a:p>
          <a:p>
            <a:pPr algn="ctr"/>
            <a:r>
              <a:rPr lang="pl-PL" sz="2800" dirty="0" smtClean="0"/>
              <a:t>III faza: NAWYK, POTRZEBA KORZYSTANIA Z NAŁOGU:</a:t>
            </a:r>
          </a:p>
          <a:p>
            <a:pPr algn="ctr">
              <a:buNone/>
            </a:pPr>
            <a:r>
              <a:rPr lang="pl-PL" sz="2800" dirty="0" smtClean="0"/>
              <a:t>Spełnianie przyjemności palenia jest silniejsze od świadomości zniszczenia zdrowia i życia, palacz nie ma władzy nad sobą, </a:t>
            </a:r>
            <a:r>
              <a:rPr lang="pl-PL" sz="2800" dirty="0" smtClean="0"/>
              <a:t>rządzą nim </a:t>
            </a:r>
            <a:r>
              <a:rPr lang="pl-PL" sz="2800" dirty="0" smtClean="0"/>
              <a:t>utrwalone nawyki</a:t>
            </a:r>
            <a:r>
              <a:rPr lang="pl-PL" sz="3600" dirty="0" smtClean="0"/>
              <a:t>.</a:t>
            </a:r>
          </a:p>
          <a:p>
            <a:pPr algn="ctr"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03648" y="1556792"/>
            <a:ext cx="6196405" cy="3603812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60000"/>
              </a:lnSpc>
              <a:buNone/>
            </a:pPr>
            <a:r>
              <a:rPr lang="pl-PL" b="1" dirty="0" smtClean="0"/>
              <a:t>Palenie papierosów to nałóg uzależniający na kilku poziomach:</a:t>
            </a:r>
          </a:p>
          <a:p>
            <a:pPr>
              <a:lnSpc>
                <a:spcPct val="160000"/>
              </a:lnSpc>
              <a:buFont typeface="Wingdings" pitchFamily="2" charset="2"/>
              <a:buChar char="n"/>
            </a:pPr>
            <a:r>
              <a:rPr lang="pl-PL" b="1" dirty="0" smtClean="0"/>
              <a:t> chemicznym = (od nikotyny),</a:t>
            </a:r>
          </a:p>
          <a:p>
            <a:pPr>
              <a:lnSpc>
                <a:spcPct val="160000"/>
              </a:lnSpc>
              <a:buFont typeface="Wingdings" pitchFamily="2" charset="2"/>
              <a:buChar char="n"/>
            </a:pPr>
            <a:r>
              <a:rPr lang="pl-PL" b="1" dirty="0" smtClean="0"/>
              <a:t> nawykowym = (zajęcie rąk przy paleniu),</a:t>
            </a:r>
          </a:p>
          <a:p>
            <a:pPr>
              <a:lnSpc>
                <a:spcPct val="160000"/>
              </a:lnSpc>
              <a:buFont typeface="Wingdings" pitchFamily="2" charset="2"/>
              <a:buChar char="n"/>
            </a:pPr>
            <a:r>
              <a:rPr lang="pl-PL" b="1" dirty="0" smtClean="0"/>
              <a:t> emocjonalnym = (zapalenie papierosa to rodzaj „podpórki” emocjonalnej).</a:t>
            </a:r>
          </a:p>
          <a:p>
            <a:pPr>
              <a:lnSpc>
                <a:spcPct val="160000"/>
              </a:lnSpc>
            </a:pPr>
            <a:endParaRPr lang="pl-PL" sz="900" b="1" dirty="0" smtClean="0"/>
          </a:p>
          <a:p>
            <a:pPr>
              <a:lnSpc>
                <a:spcPct val="160000"/>
              </a:lnSpc>
              <a:buNone/>
            </a:pPr>
            <a:r>
              <a:rPr lang="pl-PL" b="1" dirty="0" smtClean="0">
                <a:solidFill>
                  <a:srgbClr val="FF0000"/>
                </a:solidFill>
              </a:rPr>
              <a:t>Dlatego tak trudno odzwyczaić się od palenia.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Nie pal, jeśli palisz, przestań. Jeśli nie potrafisz przestać, nie pal przy niepalących.</a:t>
            </a:r>
          </a:p>
          <a:p>
            <a:r>
              <a:rPr lang="pl-PL" dirty="0" smtClean="0"/>
              <a:t>Papieros zawiera 4 tys. </a:t>
            </a:r>
            <a:r>
              <a:rPr lang="pl-PL" smtClean="0"/>
              <a:t>związków </a:t>
            </a:r>
            <a:r>
              <a:rPr lang="pl-PL" dirty="0" smtClean="0"/>
              <a:t>chemicznych, z których co najmniej 40 ma działanie rakotwórcze</a:t>
            </a:r>
          </a:p>
          <a:p>
            <a:r>
              <a:rPr lang="pl-PL" dirty="0" smtClean="0"/>
              <a:t>Każdy rok palenia kosztuje nas 3 miesiące życia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051560"/>
          </a:xfrm>
        </p:spPr>
        <p:txBody>
          <a:bodyPr/>
          <a:lstStyle/>
          <a:p>
            <a:r>
              <a:rPr lang="pl-PL" dirty="0" smtClean="0"/>
              <a:t>Co nam daje niepalenie?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628800"/>
            <a:ext cx="8183880" cy="4187952"/>
          </a:xfrm>
        </p:spPr>
        <p:txBody>
          <a:bodyPr/>
          <a:lstStyle/>
          <a:p>
            <a:r>
              <a:rPr lang="pl-PL" dirty="0" smtClean="0"/>
              <a:t>Lepsze zdrowie, większą odporność na choroby;</a:t>
            </a:r>
          </a:p>
          <a:p>
            <a:r>
              <a:rPr lang="pl-PL" dirty="0" smtClean="0"/>
              <a:t>Ładniejsze włosy, zęby, paznokcie, zdrowszą cerę;</a:t>
            </a:r>
          </a:p>
          <a:p>
            <a:r>
              <a:rPr lang="pl-PL" dirty="0" smtClean="0"/>
              <a:t>Świeży oddech;</a:t>
            </a:r>
          </a:p>
          <a:p>
            <a:r>
              <a:rPr lang="pl-PL" dirty="0" smtClean="0"/>
              <a:t>Lepszą kondycję fizyczną;</a:t>
            </a:r>
          </a:p>
          <a:p>
            <a:r>
              <a:rPr lang="pl-PL" dirty="0" smtClean="0"/>
              <a:t>Oszczędności finansowe;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331640" y="620688"/>
            <a:ext cx="6196405" cy="3603812"/>
          </a:xfrm>
        </p:spPr>
        <p:txBody>
          <a:bodyPr>
            <a:normAutofit/>
          </a:bodyPr>
          <a:lstStyle/>
          <a:p>
            <a:pPr algn="ctr">
              <a:lnSpc>
                <a:spcPct val="210000"/>
              </a:lnSpc>
              <a:buNone/>
            </a:pPr>
            <a:r>
              <a:rPr lang="pl-PL" b="1" dirty="0" smtClean="0"/>
              <a:t>W Polsce codziennie zaczyna palić około </a:t>
            </a:r>
            <a:r>
              <a:rPr lang="pl-PL" b="1" dirty="0" smtClean="0">
                <a:solidFill>
                  <a:srgbClr val="FFCC00"/>
                </a:solidFill>
              </a:rPr>
              <a:t>500</a:t>
            </a:r>
            <a:r>
              <a:rPr lang="pl-PL" b="1" dirty="0" smtClean="0"/>
              <a:t> nieletnich chłopców i dziewcząt, a rocznie próbuje palenia około</a:t>
            </a:r>
          </a:p>
          <a:p>
            <a:pPr algn="ctr">
              <a:lnSpc>
                <a:spcPct val="210000"/>
              </a:lnSpc>
              <a:buNone/>
            </a:pPr>
            <a:r>
              <a:rPr lang="pl-PL" b="1" dirty="0" smtClean="0">
                <a:solidFill>
                  <a:srgbClr val="FFCC00"/>
                </a:solidFill>
              </a:rPr>
              <a:t>180 tysięcy</a:t>
            </a:r>
            <a:r>
              <a:rPr lang="pl-PL" b="1" dirty="0" smtClean="0"/>
              <a:t> dzieci.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740361"/>
            <a:ext cx="3754388" cy="250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 </a:t>
            </a:r>
            <a:r>
              <a:rPr lang="en-GB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możesz</a:t>
            </a:r>
            <a:r>
              <a:rPr lang="en-GB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mieć</a:t>
            </a:r>
            <a:r>
              <a:rPr lang="en-GB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zamiast</a:t>
            </a:r>
            <a:r>
              <a:rPr lang="en-GB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dirty="0" err="1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papierosa</a:t>
            </a:r>
            <a:r>
              <a:rPr lang="en-GB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pl-PL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052736"/>
            <a:ext cx="8183880" cy="4187952"/>
          </a:xfrm>
        </p:spPr>
        <p:txBody>
          <a:bodyPr/>
          <a:lstStyle/>
          <a:p>
            <a:endParaRPr lang="pl-PL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92275" y="1557338"/>
            <a:ext cx="6094413" cy="4138612"/>
            <a:chOff x="1066" y="981"/>
            <a:chExt cx="3839" cy="2607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4522" y="3263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3706" y="3263"/>
              <a:ext cx="816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986" y="3263"/>
              <a:ext cx="720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218" y="3263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450" y="3263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066" y="3263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522" y="2937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706" y="2937"/>
              <a:ext cx="816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986" y="2937"/>
              <a:ext cx="720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218" y="2937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450" y="2937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1066" y="2937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4522" y="2611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3706" y="2611"/>
              <a:ext cx="816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2986" y="2611"/>
              <a:ext cx="720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2218" y="2611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450" y="2611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066" y="2611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4522" y="2285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3706" y="2285"/>
              <a:ext cx="816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2986" y="2285"/>
              <a:ext cx="720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2218" y="2285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1450" y="2285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1066" y="2285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4522" y="1959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3706" y="1959"/>
              <a:ext cx="816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2986" y="1959"/>
              <a:ext cx="720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2218" y="1959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1450" y="1959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1066" y="1959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4522" y="1633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3706" y="1633"/>
              <a:ext cx="816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2986" y="1633"/>
              <a:ext cx="720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2218" y="1633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1450" y="1633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1066" y="1633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4522" y="1307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3706" y="1307"/>
              <a:ext cx="816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2986" y="1307"/>
              <a:ext cx="720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218" y="1307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1450" y="1307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1066" y="1307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4522" y="981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3706" y="981"/>
              <a:ext cx="816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2986" y="981"/>
              <a:ext cx="720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2218" y="981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1450" y="981"/>
              <a:ext cx="768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1066" y="981"/>
              <a:ext cx="384" cy="326"/>
            </a:xfrm>
            <a:prstGeom prst="rect">
              <a:avLst/>
            </a:prstGeom>
            <a:grp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1066" y="981"/>
              <a:ext cx="3840" cy="1"/>
            </a:xfrm>
            <a:prstGeom prst="line">
              <a:avLst/>
            </a:prstGeom>
            <a:grpFill/>
            <a:ln w="2844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1066" y="1307"/>
              <a:ext cx="3840" cy="1"/>
            </a:xfrm>
            <a:prstGeom prst="line">
              <a:avLst/>
            </a:prstGeom>
            <a:grp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1066" y="1633"/>
              <a:ext cx="3840" cy="1"/>
            </a:xfrm>
            <a:prstGeom prst="line">
              <a:avLst/>
            </a:prstGeom>
            <a:grp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1066" y="1959"/>
              <a:ext cx="3840" cy="1"/>
            </a:xfrm>
            <a:prstGeom prst="line">
              <a:avLst/>
            </a:prstGeom>
            <a:grp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1066" y="2285"/>
              <a:ext cx="3840" cy="1"/>
            </a:xfrm>
            <a:prstGeom prst="line">
              <a:avLst/>
            </a:prstGeom>
            <a:grp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1066" y="2611"/>
              <a:ext cx="3840" cy="1"/>
            </a:xfrm>
            <a:prstGeom prst="line">
              <a:avLst/>
            </a:prstGeom>
            <a:grp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1066" y="2937"/>
              <a:ext cx="3840" cy="1"/>
            </a:xfrm>
            <a:prstGeom prst="line">
              <a:avLst/>
            </a:prstGeom>
            <a:grp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1066" y="3263"/>
              <a:ext cx="3840" cy="1"/>
            </a:xfrm>
            <a:prstGeom prst="line">
              <a:avLst/>
            </a:prstGeom>
            <a:grp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1066" y="3589"/>
              <a:ext cx="3840" cy="1"/>
            </a:xfrm>
            <a:prstGeom prst="line">
              <a:avLst/>
            </a:prstGeom>
            <a:grpFill/>
            <a:ln w="2844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1066" y="981"/>
              <a:ext cx="1" cy="2608"/>
            </a:xfrm>
            <a:prstGeom prst="line">
              <a:avLst/>
            </a:prstGeom>
            <a:grpFill/>
            <a:ln w="2844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1450" y="981"/>
              <a:ext cx="1" cy="2608"/>
            </a:xfrm>
            <a:prstGeom prst="line">
              <a:avLst/>
            </a:prstGeom>
            <a:grp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2218" y="981"/>
              <a:ext cx="1" cy="2608"/>
            </a:xfrm>
            <a:prstGeom prst="line">
              <a:avLst/>
            </a:prstGeom>
            <a:grp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2986" y="981"/>
              <a:ext cx="1" cy="2608"/>
            </a:xfrm>
            <a:prstGeom prst="line">
              <a:avLst/>
            </a:prstGeom>
            <a:grp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3706" y="981"/>
              <a:ext cx="1" cy="2608"/>
            </a:xfrm>
            <a:prstGeom prst="line">
              <a:avLst/>
            </a:prstGeom>
            <a:grp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4522" y="981"/>
              <a:ext cx="1" cy="2608"/>
            </a:xfrm>
            <a:prstGeom prst="line">
              <a:avLst/>
            </a:prstGeom>
            <a:grpFill/>
            <a:ln w="126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4906" y="981"/>
              <a:ext cx="1" cy="2608"/>
            </a:xfrm>
            <a:prstGeom prst="line">
              <a:avLst/>
            </a:prstGeom>
            <a:grpFill/>
            <a:ln w="2844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69" name="Line 67"/>
          <p:cNvSpPr>
            <a:spLocks noChangeShapeType="1"/>
          </p:cNvSpPr>
          <p:nvPr/>
        </p:nvSpPr>
        <p:spPr bwMode="auto">
          <a:xfrm flipV="1">
            <a:off x="2301875" y="5213350"/>
            <a:ext cx="1219200" cy="460375"/>
          </a:xfrm>
          <a:prstGeom prst="line">
            <a:avLst/>
          </a:prstGeom>
          <a:noFill/>
          <a:ln w="7632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70" name="Line 68"/>
          <p:cNvSpPr>
            <a:spLocks noChangeShapeType="1"/>
          </p:cNvSpPr>
          <p:nvPr/>
        </p:nvSpPr>
        <p:spPr bwMode="auto">
          <a:xfrm flipV="1">
            <a:off x="3521075" y="4679950"/>
            <a:ext cx="1219200" cy="536575"/>
          </a:xfrm>
          <a:prstGeom prst="line">
            <a:avLst/>
          </a:prstGeom>
          <a:noFill/>
          <a:ln w="7632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71" name="Line 69"/>
          <p:cNvSpPr>
            <a:spLocks noChangeShapeType="1"/>
          </p:cNvSpPr>
          <p:nvPr/>
        </p:nvSpPr>
        <p:spPr bwMode="auto">
          <a:xfrm flipV="1">
            <a:off x="4740275" y="3841750"/>
            <a:ext cx="1371600" cy="841375"/>
          </a:xfrm>
          <a:prstGeom prst="line">
            <a:avLst/>
          </a:prstGeom>
          <a:noFill/>
          <a:ln w="7632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72" name="Line 70"/>
          <p:cNvSpPr>
            <a:spLocks noChangeShapeType="1"/>
          </p:cNvSpPr>
          <p:nvPr/>
        </p:nvSpPr>
        <p:spPr bwMode="auto">
          <a:xfrm flipV="1">
            <a:off x="6111875" y="2089150"/>
            <a:ext cx="1143000" cy="1755775"/>
          </a:xfrm>
          <a:prstGeom prst="line">
            <a:avLst/>
          </a:prstGeom>
          <a:noFill/>
          <a:ln w="7632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73" name="AutoShape 71"/>
          <p:cNvSpPr>
            <a:spLocks noChangeArrowheads="1"/>
          </p:cNvSpPr>
          <p:nvPr/>
        </p:nvSpPr>
        <p:spPr bwMode="auto">
          <a:xfrm>
            <a:off x="3521075" y="5138738"/>
            <a:ext cx="76200" cy="76200"/>
          </a:xfrm>
          <a:prstGeom prst="flowChartConnector">
            <a:avLst/>
          </a:prstGeom>
          <a:solidFill>
            <a:srgbClr val="3399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74" name="AutoShape 72"/>
          <p:cNvSpPr>
            <a:spLocks noChangeArrowheads="1"/>
          </p:cNvSpPr>
          <p:nvPr/>
        </p:nvSpPr>
        <p:spPr bwMode="auto">
          <a:xfrm>
            <a:off x="4740275" y="4605338"/>
            <a:ext cx="76200" cy="76200"/>
          </a:xfrm>
          <a:prstGeom prst="flowChartConnector">
            <a:avLst/>
          </a:prstGeom>
          <a:solidFill>
            <a:srgbClr val="3399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75" name="AutoShape 73"/>
          <p:cNvSpPr>
            <a:spLocks noChangeArrowheads="1"/>
          </p:cNvSpPr>
          <p:nvPr/>
        </p:nvSpPr>
        <p:spPr bwMode="auto">
          <a:xfrm>
            <a:off x="6035675" y="3843338"/>
            <a:ext cx="76200" cy="76200"/>
          </a:xfrm>
          <a:prstGeom prst="flowChartConnector">
            <a:avLst/>
          </a:prstGeom>
          <a:solidFill>
            <a:srgbClr val="3399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76" name="AutoShape 74"/>
          <p:cNvSpPr>
            <a:spLocks noChangeArrowheads="1"/>
          </p:cNvSpPr>
          <p:nvPr/>
        </p:nvSpPr>
        <p:spPr bwMode="auto">
          <a:xfrm>
            <a:off x="7178675" y="2090738"/>
            <a:ext cx="76200" cy="76200"/>
          </a:xfrm>
          <a:prstGeom prst="flowChartConnector">
            <a:avLst/>
          </a:prstGeom>
          <a:solidFill>
            <a:srgbClr val="3399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77" name="AutoShape 75"/>
          <p:cNvSpPr>
            <a:spLocks noChangeArrowheads="1"/>
          </p:cNvSpPr>
          <p:nvPr/>
        </p:nvSpPr>
        <p:spPr bwMode="auto">
          <a:xfrm>
            <a:off x="2301875" y="5595938"/>
            <a:ext cx="76200" cy="76200"/>
          </a:xfrm>
          <a:prstGeom prst="flowChartConnector">
            <a:avLst/>
          </a:prstGeom>
          <a:solidFill>
            <a:srgbClr val="3399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78" name="Picture 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7075" y="4452938"/>
            <a:ext cx="1371600" cy="1155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9" name="Picture 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8875" y="1557338"/>
            <a:ext cx="1539875" cy="862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0" name="Text Box 78"/>
          <p:cNvSpPr txBox="1">
            <a:spLocks noChangeArrowheads="1"/>
          </p:cNvSpPr>
          <p:nvPr/>
        </p:nvSpPr>
        <p:spPr bwMode="auto">
          <a:xfrm>
            <a:off x="931863" y="1252538"/>
            <a:ext cx="851813" cy="471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latin typeface="Times New Roman" pitchFamily="18" charset="0"/>
              </a:rPr>
              <a:t>W </a:t>
            </a:r>
            <a:r>
              <a:rPr lang="en-GB" sz="1000" b="1" dirty="0" err="1">
                <a:latin typeface="Times New Roman" pitchFamily="18" charset="0"/>
              </a:rPr>
              <a:t>tys</a:t>
            </a:r>
            <a:r>
              <a:rPr lang="en-GB" sz="1000" b="1" dirty="0">
                <a:latin typeface="Times New Roman" pitchFamily="18" charset="0"/>
              </a:rPr>
              <a:t>. PLN.</a:t>
            </a: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solidFill>
                  <a:srgbClr val="FFFFFF"/>
                </a:solidFill>
                <a:latin typeface="Times New Roman" pitchFamily="18" charset="0"/>
              </a:rPr>
              <a:t>             </a:t>
            </a:r>
            <a:r>
              <a:rPr lang="en-GB" sz="1000" b="1" dirty="0">
                <a:latin typeface="Times New Roman" pitchFamily="18" charset="0"/>
              </a:rPr>
              <a:t>80</a:t>
            </a: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latin typeface="Times New Roman" pitchFamily="18" charset="0"/>
              </a:rPr>
              <a:t>             70</a:t>
            </a: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latin typeface="Times New Roman" pitchFamily="18" charset="0"/>
              </a:rPr>
              <a:t>             60</a:t>
            </a: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latin typeface="Times New Roman" pitchFamily="18" charset="0"/>
              </a:rPr>
              <a:t>              50</a:t>
            </a: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latin typeface="Times New Roman" pitchFamily="18" charset="0"/>
              </a:rPr>
              <a:t>              40</a:t>
            </a: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latin typeface="Times New Roman" pitchFamily="18" charset="0"/>
              </a:rPr>
              <a:t>              30</a:t>
            </a: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latin typeface="Times New Roman" pitchFamily="18" charset="0"/>
              </a:rPr>
              <a:t>              20</a:t>
            </a: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latin typeface="Times New Roman" pitchFamily="18" charset="0"/>
              </a:rPr>
              <a:t> </a:t>
            </a: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latin typeface="Times New Roman" pitchFamily="18" charset="0"/>
              </a:rPr>
              <a:t>              10</a:t>
            </a: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000" b="1" dirty="0">
              <a:latin typeface="Times New Roman" pitchFamily="18" charset="0"/>
            </a:endParaRP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latin typeface="Times New Roman" pitchFamily="18" charset="0"/>
              </a:rPr>
              <a:t>                0</a:t>
            </a: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latin typeface="Times New Roman" pitchFamily="18" charset="0"/>
              </a:rPr>
              <a:t>              </a:t>
            </a:r>
          </a:p>
        </p:txBody>
      </p:sp>
      <p:sp>
        <p:nvSpPr>
          <p:cNvPr id="81" name="Line 79"/>
          <p:cNvSpPr>
            <a:spLocks noChangeShapeType="1"/>
          </p:cNvSpPr>
          <p:nvPr/>
        </p:nvSpPr>
        <p:spPr bwMode="auto">
          <a:xfrm flipH="1" flipV="1">
            <a:off x="2224088" y="5137150"/>
            <a:ext cx="79375" cy="460375"/>
          </a:xfrm>
          <a:prstGeom prst="line">
            <a:avLst/>
          </a:prstGeom>
          <a:noFill/>
          <a:ln w="381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82" name="Line 80"/>
          <p:cNvSpPr>
            <a:spLocks noChangeShapeType="1"/>
          </p:cNvSpPr>
          <p:nvPr/>
        </p:nvSpPr>
        <p:spPr bwMode="auto">
          <a:xfrm>
            <a:off x="3521075" y="5138738"/>
            <a:ext cx="2362200" cy="152400"/>
          </a:xfrm>
          <a:prstGeom prst="line">
            <a:avLst/>
          </a:prstGeom>
          <a:noFill/>
          <a:ln w="381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83" name="Line 81"/>
          <p:cNvSpPr>
            <a:spLocks noChangeShapeType="1"/>
          </p:cNvSpPr>
          <p:nvPr/>
        </p:nvSpPr>
        <p:spPr bwMode="auto">
          <a:xfrm flipH="1" flipV="1">
            <a:off x="3824288" y="4222750"/>
            <a:ext cx="917575" cy="384175"/>
          </a:xfrm>
          <a:prstGeom prst="line">
            <a:avLst/>
          </a:prstGeom>
          <a:noFill/>
          <a:ln w="381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84" name="Line 82"/>
          <p:cNvSpPr>
            <a:spLocks noChangeShapeType="1"/>
          </p:cNvSpPr>
          <p:nvPr/>
        </p:nvSpPr>
        <p:spPr bwMode="auto">
          <a:xfrm flipH="1" flipV="1">
            <a:off x="5272088" y="3536950"/>
            <a:ext cx="765175" cy="307975"/>
          </a:xfrm>
          <a:prstGeom prst="line">
            <a:avLst/>
          </a:prstGeom>
          <a:noFill/>
          <a:ln w="381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85" name="Line 83"/>
          <p:cNvSpPr>
            <a:spLocks noChangeShapeType="1"/>
          </p:cNvSpPr>
          <p:nvPr/>
        </p:nvSpPr>
        <p:spPr bwMode="auto">
          <a:xfrm flipH="1">
            <a:off x="6491288" y="2090738"/>
            <a:ext cx="688975" cy="76200"/>
          </a:xfrm>
          <a:prstGeom prst="line">
            <a:avLst/>
          </a:prstGeom>
          <a:noFill/>
          <a:ln w="3816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pl-PL"/>
          </a:p>
        </p:txBody>
      </p:sp>
      <p:sp>
        <p:nvSpPr>
          <p:cNvPr id="86" name="Text Box 84"/>
          <p:cNvSpPr txBox="1">
            <a:spLocks noChangeArrowheads="1"/>
          </p:cNvSpPr>
          <p:nvPr/>
        </p:nvSpPr>
        <p:spPr bwMode="auto">
          <a:xfrm>
            <a:off x="6477000" y="1593850"/>
            <a:ext cx="1265238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>
                <a:solidFill>
                  <a:srgbClr val="FFFFFF"/>
                </a:solidFill>
                <a:latin typeface="Times New Roman" pitchFamily="18" charset="0"/>
              </a:rPr>
              <a:t>2 – 3 – pokojowe</a:t>
            </a:r>
          </a:p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200" b="1">
                <a:solidFill>
                  <a:srgbClr val="FFFFFF"/>
                </a:solidFill>
                <a:latin typeface="Times New Roman" pitchFamily="18" charset="0"/>
              </a:rPr>
              <a:t>mieszkanie</a:t>
            </a:r>
          </a:p>
        </p:txBody>
      </p:sp>
      <p:sp>
        <p:nvSpPr>
          <p:cNvPr id="87" name="Text Box 85"/>
          <p:cNvSpPr txBox="1">
            <a:spLocks noChangeArrowheads="1"/>
          </p:cNvSpPr>
          <p:nvPr/>
        </p:nvSpPr>
        <p:spPr bwMode="auto">
          <a:xfrm>
            <a:off x="2041525" y="5732463"/>
            <a:ext cx="5449888" cy="246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 b="1" dirty="0">
                <a:latin typeface="Times New Roman" pitchFamily="18" charset="0"/>
              </a:rPr>
              <a:t>1 </a:t>
            </a:r>
            <a:r>
              <a:rPr lang="en-GB" sz="1000" b="1" dirty="0" err="1">
                <a:latin typeface="Times New Roman" pitchFamily="18" charset="0"/>
              </a:rPr>
              <a:t>rok</a:t>
            </a:r>
            <a:r>
              <a:rPr lang="en-GB" sz="1000" b="1" dirty="0">
                <a:latin typeface="Times New Roman" pitchFamily="18" charset="0"/>
              </a:rPr>
              <a:t>                                5 lat                                10 lat                          20 lat                              40 lat</a:t>
            </a:r>
          </a:p>
        </p:txBody>
      </p:sp>
      <p:pic>
        <p:nvPicPr>
          <p:cNvPr id="88" name="Picture 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2875" y="3386138"/>
            <a:ext cx="1219200" cy="790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9" name="Picture 8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54475" y="2700338"/>
            <a:ext cx="1676400" cy="741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0" name="Picture 8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8475" y="4071938"/>
            <a:ext cx="90805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  <p:tav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 additive="repl"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2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3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7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8" dur="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3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4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9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0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1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4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5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  <p:tav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83880" cy="1051560"/>
          </a:xfrm>
        </p:spPr>
        <p:txBody>
          <a:bodyPr>
            <a:normAutofit/>
          </a:bodyPr>
          <a:lstStyle/>
          <a:p>
            <a:r>
              <a:rPr lang="pl-PL" dirty="0" smtClean="0"/>
              <a:t>Co możesz zamiast papierosów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484784"/>
            <a:ext cx="8183880" cy="4187952"/>
          </a:xfrm>
        </p:spPr>
        <p:txBody>
          <a:bodyPr/>
          <a:lstStyle/>
          <a:p>
            <a:pPr>
              <a:buNone/>
            </a:pPr>
            <a:endParaRPr lang="pl-PL" dirty="0"/>
          </a:p>
        </p:txBody>
      </p:sp>
      <p:pic>
        <p:nvPicPr>
          <p:cNvPr id="4" name="Picture 3" descr="PE0202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76400"/>
            <a:ext cx="1147763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09600" y="3429000"/>
            <a:ext cx="1143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i="0">
                <a:effectLst/>
                <a:latin typeface="Comic Sans MS" pitchFamily="66" charset="0"/>
              </a:rPr>
              <a:t>skakać</a:t>
            </a:r>
          </a:p>
        </p:txBody>
      </p:sp>
      <p:pic>
        <p:nvPicPr>
          <p:cNvPr id="6" name="Picture 5" descr="PE01104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676400"/>
            <a:ext cx="18923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09800" y="3048000"/>
            <a:ext cx="1143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i="0" dirty="0">
                <a:effectLst/>
                <a:latin typeface="Comic Sans MS" pitchFamily="66" charset="0"/>
              </a:rPr>
              <a:t>pływać</a:t>
            </a:r>
          </a:p>
        </p:txBody>
      </p:sp>
      <p:pic>
        <p:nvPicPr>
          <p:cNvPr id="8" name="Picture 8" descr="HM00388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447800"/>
            <a:ext cx="833438" cy="838200"/>
          </a:xfrm>
          <a:prstGeom prst="rect">
            <a:avLst/>
          </a:prstGeom>
          <a:noFill/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038600" y="2362200"/>
            <a:ext cx="9144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i="0">
                <a:effectLst/>
                <a:latin typeface="Comic Sans MS" pitchFamily="66" charset="0"/>
              </a:rPr>
              <a:t>czuć</a:t>
            </a:r>
          </a:p>
        </p:txBody>
      </p:sp>
      <p:pic>
        <p:nvPicPr>
          <p:cNvPr id="10" name="Picture 11" descr="BD06033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 flipV="1">
            <a:off x="5334000" y="1524000"/>
            <a:ext cx="12065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5562600" y="3505200"/>
            <a:ext cx="838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i="0">
                <a:effectLst/>
                <a:latin typeface="Comic Sans MS" pitchFamily="66" charset="0"/>
              </a:rPr>
              <a:t>grać</a:t>
            </a:r>
          </a:p>
        </p:txBody>
      </p:sp>
      <p:pic>
        <p:nvPicPr>
          <p:cNvPr id="12" name="Picture 14" descr="PE02655_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86600" y="1676400"/>
            <a:ext cx="16097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315200" y="3733800"/>
            <a:ext cx="12954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i="0">
                <a:effectLst/>
                <a:latin typeface="Comic Sans MS" pitchFamily="66" charset="0"/>
              </a:rPr>
              <a:t>tańczyć</a:t>
            </a:r>
          </a:p>
        </p:txBody>
      </p:sp>
      <p:pic>
        <p:nvPicPr>
          <p:cNvPr id="14" name="Picture 16" descr="BD05655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4114800"/>
            <a:ext cx="1752600" cy="1585913"/>
          </a:xfrm>
          <a:prstGeom prst="rect">
            <a:avLst/>
          </a:prstGeom>
          <a:noFill/>
        </p:spPr>
      </p:pic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609600" y="5715000"/>
            <a:ext cx="1676400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i="0">
                <a:effectLst/>
                <a:latin typeface="Comic Sans MS" pitchFamily="66" charset="0"/>
              </a:rPr>
              <a:t>jeździć na  rowerze</a:t>
            </a:r>
          </a:p>
        </p:txBody>
      </p:sp>
      <p:pic>
        <p:nvPicPr>
          <p:cNvPr id="16" name="Picture 19" descr="PE02653_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57600" y="2819400"/>
            <a:ext cx="1501775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3962400" y="4191000"/>
            <a:ext cx="1143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i="0">
                <a:effectLst/>
                <a:latin typeface="Comic Sans MS" pitchFamily="66" charset="0"/>
              </a:rPr>
              <a:t>czytać</a:t>
            </a:r>
          </a:p>
        </p:txBody>
      </p:sp>
      <p:pic>
        <p:nvPicPr>
          <p:cNvPr id="18" name="Picture 22" descr="EN00663_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4600" y="4648200"/>
            <a:ext cx="1485900" cy="1216025"/>
          </a:xfrm>
          <a:prstGeom prst="rect">
            <a:avLst/>
          </a:prstGeom>
          <a:noFill/>
        </p:spPr>
      </p:pic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2514600" y="5791200"/>
            <a:ext cx="12192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i="0">
                <a:effectLst/>
                <a:latin typeface="Comic Sans MS" pitchFamily="66" charset="0"/>
              </a:rPr>
              <a:t>słuchać</a:t>
            </a:r>
          </a:p>
        </p:txBody>
      </p:sp>
      <p:pic>
        <p:nvPicPr>
          <p:cNvPr id="20" name="Picture 26" descr="PE01977_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91000" y="4800600"/>
            <a:ext cx="969963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27"/>
          <p:cNvSpPr txBox="1">
            <a:spLocks noChangeArrowheads="1"/>
          </p:cNvSpPr>
          <p:nvPr/>
        </p:nvSpPr>
        <p:spPr bwMode="auto">
          <a:xfrm>
            <a:off x="3962400" y="6096000"/>
            <a:ext cx="1371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i="0">
                <a:effectLst/>
                <a:latin typeface="Comic Sans MS" pitchFamily="66" charset="0"/>
              </a:rPr>
              <a:t>śpiewać</a:t>
            </a:r>
          </a:p>
        </p:txBody>
      </p:sp>
      <p:pic>
        <p:nvPicPr>
          <p:cNvPr id="22" name="Picture 28" descr="PE02606_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10200" y="4419600"/>
            <a:ext cx="1519238" cy="13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 Box 29"/>
          <p:cNvSpPr txBox="1">
            <a:spLocks noChangeArrowheads="1"/>
          </p:cNvSpPr>
          <p:nvPr/>
        </p:nvSpPr>
        <p:spPr bwMode="auto">
          <a:xfrm>
            <a:off x="5486400" y="5791200"/>
            <a:ext cx="1371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i="0">
                <a:effectLst/>
                <a:latin typeface="Comic Sans MS" pitchFamily="66" charset="0"/>
              </a:rPr>
              <a:t>malować</a:t>
            </a:r>
          </a:p>
        </p:txBody>
      </p:sp>
      <p:pic>
        <p:nvPicPr>
          <p:cNvPr id="24" name="Picture 30" descr="BD05487_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162800" y="4343400"/>
            <a:ext cx="1600200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7315200" y="6172200"/>
            <a:ext cx="1143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i="0">
                <a:effectLst/>
                <a:latin typeface="Comic Sans MS" pitchFamily="66" charset="0"/>
              </a:rPr>
              <a:t>biegać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4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0"/>
                            </p:stCondLst>
                            <p:childTnLst>
                              <p:par>
                                <p:cTn id="37" presetID="4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4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0"/>
                            </p:stCondLst>
                            <p:childTnLst>
                              <p:par>
                                <p:cTn id="49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9000"/>
                            </p:stCondLst>
                            <p:childTnLst>
                              <p:par>
                                <p:cTn id="53" presetID="4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0"/>
                            </p:stCondLst>
                            <p:childTnLst>
                              <p:par>
                                <p:cTn id="57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000"/>
                            </p:stCondLst>
                            <p:childTnLst>
                              <p:par>
                                <p:cTn id="61" presetID="4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0"/>
                            </p:stCondLst>
                            <p:childTnLst>
                              <p:par>
                                <p:cTn id="65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000"/>
                            </p:stCondLst>
                            <p:childTnLst>
                              <p:par>
                                <p:cTn id="69" presetID="4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0"/>
                            </p:stCondLst>
                            <p:childTnLst>
                              <p:par>
                                <p:cTn id="73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4000"/>
                            </p:stCondLst>
                            <p:childTnLst>
                              <p:par>
                                <p:cTn id="77" presetID="4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0"/>
                            </p:stCondLst>
                            <p:childTnLst>
                              <p:par>
                                <p:cTn id="81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9000"/>
                            </p:stCondLst>
                            <p:childTnLst>
                              <p:par>
                                <p:cTn id="85" presetID="4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2500"/>
                            </p:stCondLst>
                            <p:childTnLst>
                              <p:par>
                                <p:cTn id="89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7" grpId="0" autoUpdateAnimBg="0"/>
      <p:bldP spid="9" grpId="0" autoUpdateAnimBg="0"/>
      <p:bldP spid="11" grpId="0" autoUpdateAnimBg="0"/>
      <p:bldP spid="13" grpId="0" autoUpdateAnimBg="0"/>
      <p:bldP spid="15" grpId="0" autoUpdateAnimBg="0"/>
      <p:bldP spid="17" grpId="0" autoUpdateAnimBg="0"/>
      <p:bldP spid="19" grpId="0" autoUpdateAnimBg="0"/>
      <p:bldP spid="21" grpId="0" autoUpdateAnimBg="0"/>
      <p:bldP spid="23" grpId="0" autoUpdateAnimBg="0"/>
      <p:bldP spid="2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>
                <a:latin typeface="Verdana" pitchFamily="34" charset="0"/>
              </a:rPr>
              <a:t>Domagaj się zaprzestania palenia w Twojej obecności. </a:t>
            </a:r>
            <a:br>
              <a:rPr lang="pl-PL" dirty="0" smtClean="0">
                <a:latin typeface="Verdana" pitchFamily="34" charset="0"/>
              </a:rPr>
            </a:br>
            <a:endParaRPr lang="pl-PL" dirty="0"/>
          </a:p>
        </p:txBody>
      </p:sp>
      <p:pic>
        <p:nvPicPr>
          <p:cNvPr id="4" name="Picture 4" descr="palenie_papieros_jup_55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88840"/>
            <a:ext cx="331236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teczoweprzedszkole.ehost.pl/web_images/papieros-przy-dziecku-154f98d2f9d8a6262668670e57b02e37616d0fb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2795145"/>
            <a:ext cx="4608512" cy="304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Picture 2" descr="C:\Users\dczapla\Desktop\Nowy folder\plakaty\Obraz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57" y="498610"/>
            <a:ext cx="4127143" cy="573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dczapla\Desktop\Nowy folder\plakaty\Obraz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57" y="476672"/>
            <a:ext cx="4049202" cy="5769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Picture 2" descr="http://www.bip.visacom.pl/psse_gizycko/rysunki/20110531083943-rzuc%20palenie%20-%20plakat%2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8448"/>
            <a:ext cx="3493929" cy="472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dczapla\Desktop\Nowy folder\plakaty\Obraz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52736"/>
            <a:ext cx="3379449" cy="470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36712"/>
            <a:ext cx="3413179" cy="4875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764704"/>
            <a:ext cx="3415974" cy="486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68760"/>
            <a:ext cx="7772400" cy="3172334"/>
          </a:xfrm>
        </p:spPr>
        <p:txBody>
          <a:bodyPr>
            <a:normAutofit/>
          </a:bodyPr>
          <a:lstStyle/>
          <a:p>
            <a:pPr eaLnBrk="1" hangingPunct="1"/>
            <a:endParaRPr lang="pl-PL" sz="2800" dirty="0" smtClean="0">
              <a:solidFill>
                <a:schemeClr val="tx1"/>
              </a:solidFill>
            </a:endParaRPr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043608" y="1196752"/>
            <a:ext cx="7776864" cy="4536504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pl-PL" b="1" u="sng" dirty="0" smtClean="0"/>
              <a:t>Zakaz palenia obowiązuje:</a:t>
            </a:r>
          </a:p>
          <a:p>
            <a:pPr algn="l"/>
            <a:r>
              <a:rPr lang="pl-PL" dirty="0" smtClean="0"/>
              <a:t>W budynkach i na terenie szpitali i przychodni</a:t>
            </a:r>
          </a:p>
          <a:p>
            <a:pPr algn="l"/>
            <a:r>
              <a:rPr lang="pl-PL" dirty="0" smtClean="0"/>
              <a:t>Na przystankach komunikacji publicznej, </a:t>
            </a:r>
            <a:r>
              <a:rPr lang="pl-PL" dirty="0" smtClean="0"/>
              <a:t>dworcach </a:t>
            </a:r>
            <a:r>
              <a:rPr lang="pl-PL" dirty="0" smtClean="0"/>
              <a:t>i lotniskach</a:t>
            </a:r>
          </a:p>
          <a:p>
            <a:pPr algn="l"/>
            <a:r>
              <a:rPr lang="pl-PL" dirty="0" smtClean="0"/>
              <a:t>W lokalach gastronomiczno – rozrywkowych</a:t>
            </a:r>
          </a:p>
          <a:p>
            <a:pPr algn="l"/>
            <a:r>
              <a:rPr lang="pl-PL" dirty="0" smtClean="0"/>
              <a:t>W kinach, teatrach, domach kultury</a:t>
            </a:r>
          </a:p>
          <a:p>
            <a:pPr algn="l"/>
            <a:r>
              <a:rPr lang="pl-PL" dirty="0" smtClean="0"/>
              <a:t>W środkach komunikacji publicznej i taksówkach</a:t>
            </a:r>
          </a:p>
          <a:p>
            <a:pPr algn="l"/>
            <a:r>
              <a:rPr lang="pl-PL" dirty="0" smtClean="0"/>
              <a:t>W pomieszczeniach zakładów pracy</a:t>
            </a:r>
          </a:p>
          <a:p>
            <a:pPr algn="l"/>
            <a:r>
              <a:rPr lang="pl-PL" dirty="0" smtClean="0"/>
              <a:t>W budynkach oraz na terenie przedszkoli, szkół oraz uczelni wyższych</a:t>
            </a:r>
          </a:p>
          <a:p>
            <a:pPr algn="l"/>
            <a:r>
              <a:rPr lang="pl-PL" dirty="0" smtClean="0"/>
              <a:t>W pomieszczeniach obiektów sportowych</a:t>
            </a:r>
          </a:p>
          <a:p>
            <a:pPr algn="l"/>
            <a:r>
              <a:rPr lang="pl-PL" dirty="0" smtClean="0"/>
              <a:t>W miejscach przeznaczonych do zabaw dzieci.</a:t>
            </a:r>
          </a:p>
          <a:p>
            <a:pPr algn="l"/>
            <a:endParaRPr lang="pl-PL" dirty="0" smtClean="0"/>
          </a:p>
          <a:p>
            <a:pPr algn="l"/>
            <a:r>
              <a:rPr lang="pl-PL" dirty="0" smtClean="0"/>
              <a:t>Paląc w miejscu publicznym objętym zakazem łamiesz prawo.</a:t>
            </a:r>
          </a:p>
          <a:p>
            <a:pPr algn="l"/>
            <a:r>
              <a:rPr lang="pl-PL" dirty="0" smtClean="0"/>
              <a:t>Kara grzywny do 500 zł.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3793" y="1052736"/>
            <a:ext cx="2688543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636912"/>
            <a:ext cx="2777843" cy="1858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ANd9GcS5lYSAaDq8f9ZVj3UAH0gLOhzuvLIx6TdJzjZ-Y9sOvHe3d5QPi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620688"/>
            <a:ext cx="2520280" cy="1790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96866" y="4067738"/>
            <a:ext cx="2424269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ANd9GcTP4w-CeW6e3whYgALcPh3mz_hogwXHxy7sqcH3fqNbffdzxKG6F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6182" y="1367793"/>
            <a:ext cx="1872208" cy="2212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ANd9GcQXwZ1KT-kAa2KrKcPZBVV1bQO0h2LPufz5GqKWXEWrTodtIn2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3793" y="3658344"/>
            <a:ext cx="21240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j017882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628800"/>
            <a:ext cx="2402416" cy="3603625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755576" y="908720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l-PL" b="1" dirty="0" smtClean="0">
                <a:latin typeface="Arial" charset="0"/>
              </a:rPr>
              <a:t>Dziękuję, nie palę.</a:t>
            </a:r>
            <a:endParaRPr lang="pl-PL" b="1" dirty="0">
              <a:latin typeface="Arial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27966" y="908720"/>
            <a:ext cx="36215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l-PL" b="1" dirty="0" smtClean="0">
                <a:latin typeface="Arial" charset="0"/>
              </a:rPr>
              <a:t>Ciebie też stać na taką decyzję!</a:t>
            </a:r>
            <a:endParaRPr lang="pl-PL" b="1" dirty="0">
              <a:latin typeface="Arial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3635896" y="1628799"/>
            <a:ext cx="4572000" cy="437658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AA2B1E"/>
              </a:buClr>
              <a:buSzPct val="85000"/>
              <a:buFont typeface="Brush Script MT" pitchFamily="66" charset="0"/>
              <a:buChar char="O"/>
            </a:pPr>
            <a:r>
              <a:rPr lang="pl-PL" sz="2400" dirty="0">
                <a:solidFill>
                  <a:prstClr val="black"/>
                </a:solidFill>
              </a:rPr>
              <a:t>ASERTYWNOŚĆ – szanuję prawa innych ale również swoje.</a:t>
            </a:r>
          </a:p>
          <a:p>
            <a:pPr marL="274320" lvl="0" indent="-274320">
              <a:spcBef>
                <a:spcPct val="20000"/>
              </a:spcBef>
              <a:buClr>
                <a:srgbClr val="AA2B1E"/>
              </a:buClr>
              <a:buSzPct val="85000"/>
            </a:pPr>
            <a:endParaRPr lang="pl-PL" sz="2400" dirty="0">
              <a:solidFill>
                <a:prstClr val="black"/>
              </a:solidFill>
            </a:endParaRPr>
          </a:p>
          <a:p>
            <a:pPr marL="274320" lvl="0" indent="-274320">
              <a:spcBef>
                <a:spcPct val="20000"/>
              </a:spcBef>
              <a:buClr>
                <a:srgbClr val="AA2B1E"/>
              </a:buClr>
              <a:buSzPct val="85000"/>
            </a:pPr>
            <a:r>
              <a:rPr lang="pl-PL" sz="2400" dirty="0">
                <a:solidFill>
                  <a:prstClr val="black"/>
                </a:solidFill>
              </a:rPr>
              <a:t>6 sposobów odmawiania:</a:t>
            </a:r>
          </a:p>
          <a:p>
            <a:pPr marL="274320" lvl="0" indent="-274320">
              <a:spcBef>
                <a:spcPct val="20000"/>
              </a:spcBef>
              <a:buClr>
                <a:srgbClr val="AA2B1E"/>
              </a:buClr>
              <a:buSzPct val="85000"/>
              <a:buFontTx/>
              <a:buChar char="-"/>
            </a:pPr>
            <a:r>
              <a:rPr lang="pl-PL" sz="2400" dirty="0">
                <a:solidFill>
                  <a:prstClr val="black"/>
                </a:solidFill>
              </a:rPr>
              <a:t>Powiedz „NIE”</a:t>
            </a:r>
          </a:p>
          <a:p>
            <a:pPr marL="274320" lvl="0" indent="-274320">
              <a:spcBef>
                <a:spcPct val="20000"/>
              </a:spcBef>
              <a:buClr>
                <a:srgbClr val="AA2B1E"/>
              </a:buClr>
              <a:buSzPct val="85000"/>
              <a:buFontTx/>
              <a:buChar char="-"/>
            </a:pPr>
            <a:r>
              <a:rPr lang="pl-PL" sz="2400" dirty="0">
                <a:solidFill>
                  <a:prstClr val="black"/>
                </a:solidFill>
              </a:rPr>
              <a:t>Odejdź</a:t>
            </a:r>
          </a:p>
          <a:p>
            <a:pPr marL="274320" lvl="0" indent="-274320">
              <a:spcBef>
                <a:spcPct val="20000"/>
              </a:spcBef>
              <a:buClr>
                <a:srgbClr val="AA2B1E"/>
              </a:buClr>
              <a:buSzPct val="85000"/>
              <a:buFontTx/>
              <a:buChar char="-"/>
            </a:pPr>
            <a:r>
              <a:rPr lang="pl-PL" sz="2400" dirty="0">
                <a:solidFill>
                  <a:prstClr val="black"/>
                </a:solidFill>
              </a:rPr>
              <a:t>Zignoruj propozycję</a:t>
            </a:r>
          </a:p>
          <a:p>
            <a:pPr marL="274320" lvl="0" indent="-274320">
              <a:spcBef>
                <a:spcPct val="20000"/>
              </a:spcBef>
              <a:buClr>
                <a:srgbClr val="AA2B1E"/>
              </a:buClr>
              <a:buSzPct val="85000"/>
              <a:buFontTx/>
              <a:buChar char="-"/>
            </a:pPr>
            <a:r>
              <a:rPr lang="pl-PL" sz="2400" dirty="0">
                <a:solidFill>
                  <a:prstClr val="black"/>
                </a:solidFill>
              </a:rPr>
              <a:t>Zmień temat</a:t>
            </a:r>
          </a:p>
          <a:p>
            <a:pPr marL="274320" lvl="0" indent="-274320">
              <a:spcBef>
                <a:spcPct val="20000"/>
              </a:spcBef>
              <a:buClr>
                <a:srgbClr val="AA2B1E"/>
              </a:buClr>
              <a:buSzPct val="85000"/>
              <a:buFontTx/>
              <a:buChar char="-"/>
            </a:pPr>
            <a:r>
              <a:rPr lang="pl-PL" sz="2400" dirty="0">
                <a:solidFill>
                  <a:prstClr val="black"/>
                </a:solidFill>
              </a:rPr>
              <a:t>Opowiedz dowcip</a:t>
            </a:r>
          </a:p>
          <a:p>
            <a:pPr marL="274320" lvl="0" indent="-274320">
              <a:spcBef>
                <a:spcPct val="20000"/>
              </a:spcBef>
              <a:buClr>
                <a:srgbClr val="AA2B1E"/>
              </a:buClr>
              <a:buSzPct val="85000"/>
              <a:buFontTx/>
              <a:buChar char="-"/>
            </a:pPr>
            <a:r>
              <a:rPr lang="pl-PL" sz="2400" dirty="0">
                <a:solidFill>
                  <a:prstClr val="black"/>
                </a:solidFill>
              </a:rPr>
              <a:t>Podsuń lepszy pomysł</a:t>
            </a:r>
            <a:endParaRPr lang="pl-PL" sz="2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584" y="692696"/>
            <a:ext cx="7355160" cy="6336704"/>
          </a:xfrm>
        </p:spPr>
        <p:txBody>
          <a:bodyPr>
            <a:normAutofit fontScale="70000" lnSpcReduction="20000"/>
          </a:bodyPr>
          <a:lstStyle/>
          <a:p>
            <a:r>
              <a:rPr lang="pl-PL" sz="5100" b="1" dirty="0" smtClean="0"/>
              <a:t>Wsparcie rodziców – PRZYKŁAD JEST NAJBARDZIEJ ZARAŹLIWY</a:t>
            </a:r>
          </a:p>
          <a:p>
            <a:pPr>
              <a:buNone/>
            </a:pPr>
            <a:r>
              <a:rPr lang="pl-PL" dirty="0" smtClean="0"/>
              <a:t>   Rozmawiać nie tylko wtedy, gdy pojawi się problem, ale rozmawiać, gdy problemów jeszcze nie ma.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b="1" i="1" u="sng" dirty="0" smtClean="0"/>
              <a:t>Dlatego pamiętajcie, aby</a:t>
            </a:r>
            <a:r>
              <a:rPr lang="pl-PL" b="1" i="1" dirty="0" smtClean="0"/>
              <a:t>:</a:t>
            </a:r>
            <a:endParaRPr lang="pl-PL" dirty="0" smtClean="0"/>
          </a:p>
          <a:p>
            <a:pPr>
              <a:buNone/>
            </a:pPr>
            <a:r>
              <a:rPr lang="pl-PL" i="1" dirty="0" smtClean="0"/>
              <a:t>•  pokazać dobry przykład swoim zachowaniem,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•  </a:t>
            </a:r>
            <a:r>
              <a:rPr lang="pl-PL" i="1" dirty="0" smtClean="0"/>
              <a:t>spędzać z dzieckiem dużo czasu - jednak nie ilość a jakość się liczy!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•  </a:t>
            </a:r>
            <a:r>
              <a:rPr lang="pl-PL" i="1" dirty="0" smtClean="0"/>
              <a:t>umieć słuchać uważnie tego, co ma do powiedzenia dziecko,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•  </a:t>
            </a:r>
            <a:r>
              <a:rPr lang="pl-PL" i="1" dirty="0" smtClean="0"/>
              <a:t>rozmawiać z dzieckiem o świecie, nawet na trudne tematy,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•  </a:t>
            </a:r>
            <a:r>
              <a:rPr lang="pl-PL" i="1" dirty="0" smtClean="0"/>
              <a:t>ustalać ścisłe reguły dotyczące zakazu palenia i picia,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• </a:t>
            </a:r>
            <a:r>
              <a:rPr lang="pl-PL" i="1" dirty="0" smtClean="0"/>
              <a:t>prowadzić wraz z dzieckiem ocenę tego, co oferują media, ponieważ środki masowego przekazu (reklamy, filmy) są dla dzieci głównym źródłem informacji na temat picia alkoholu, palenia papierosów i używania narkotyków,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• </a:t>
            </a:r>
            <a:r>
              <a:rPr lang="pl-PL" i="1" dirty="0" smtClean="0"/>
              <a:t>pomagać dzieciom w kształtowaniu pozytywnego wizerunku własnej osoby poprzez zachęcenie do pracy nad sobą oraz unikanie porównywania ich z innymi. Negatywne wyobrażenie o sobie sprzyja używaniu środków psychoaktywnych, pozytywny stosunek do własnej osoby uodparnia na presję społeczną.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• </a:t>
            </a:r>
            <a:r>
              <a:rPr lang="pl-PL" i="1" dirty="0" smtClean="0"/>
              <a:t>zachęcać dziecko do aktywnego i twórczego spędzania wolnego czasu.</a:t>
            </a: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55576" y="692696"/>
            <a:ext cx="8183880" cy="5274912"/>
          </a:xfrm>
        </p:spPr>
        <p:txBody>
          <a:bodyPr>
            <a:normAutofit fontScale="77500" lnSpcReduction="20000"/>
          </a:bodyPr>
          <a:lstStyle/>
          <a:p>
            <a:endParaRPr lang="pl-PL" b="1" dirty="0" smtClean="0"/>
          </a:p>
          <a:p>
            <a:r>
              <a:rPr lang="pl-PL" b="1" dirty="0" smtClean="0"/>
              <a:t>Palący </a:t>
            </a:r>
            <a:r>
              <a:rPr lang="pl-PL" b="1" dirty="0" smtClean="0"/>
              <a:t>rodzice – tracą wiarygodność</a:t>
            </a:r>
          </a:p>
          <a:p>
            <a:pPr>
              <a:buNone/>
            </a:pPr>
            <a:endParaRPr lang="pl-PL" b="1" dirty="0" smtClean="0"/>
          </a:p>
          <a:p>
            <a:pPr marL="514350" indent="-514350">
              <a:buAutoNum type="arabicPeriod"/>
            </a:pPr>
            <a:r>
              <a:rPr lang="pl-PL" sz="3800" dirty="0" smtClean="0"/>
              <a:t>Co jest dla mnie ważne?</a:t>
            </a:r>
          </a:p>
          <a:p>
            <a:pPr marL="514350" indent="-514350">
              <a:buAutoNum type="arabicPeriod"/>
            </a:pPr>
            <a:r>
              <a:rPr lang="pl-PL" sz="3800" dirty="0" smtClean="0"/>
              <a:t>Przyznanie się do swoich słabości         </a:t>
            </a:r>
            <a:r>
              <a:rPr lang="pl-PL" sz="3800" dirty="0" smtClean="0"/>
              <a:t>                                    </a:t>
            </a:r>
            <a:r>
              <a:rPr lang="pl-PL" sz="3800" dirty="0" smtClean="0"/>
              <a:t>i nieudanych prób rzucania palenia.</a:t>
            </a:r>
          </a:p>
          <a:p>
            <a:pPr marL="514350" indent="-514350">
              <a:buAutoNum type="arabicPeriod"/>
            </a:pPr>
            <a:r>
              <a:rPr lang="pl-PL" sz="3800" dirty="0" smtClean="0"/>
              <a:t>Podkreślenie, że nie chcemy by w przyszłości dziecko borykało się </a:t>
            </a:r>
            <a:r>
              <a:rPr lang="pl-PL" sz="3800" dirty="0" smtClean="0"/>
              <a:t>z </a:t>
            </a:r>
            <a:r>
              <a:rPr lang="pl-PL" sz="3800" dirty="0" smtClean="0"/>
              <a:t>takimi problemami </a:t>
            </a:r>
            <a:r>
              <a:rPr lang="pl-PL" sz="3800" dirty="0" smtClean="0"/>
              <a:t>                       z </a:t>
            </a:r>
            <a:r>
              <a:rPr lang="pl-PL" sz="3800" dirty="0" smtClean="0"/>
              <a:t>jakimi my musimy walczyć.</a:t>
            </a:r>
          </a:p>
          <a:p>
            <a:pPr marL="514350" indent="-514350">
              <a:buAutoNum type="arabicPeriod"/>
            </a:pPr>
            <a:r>
              <a:rPr lang="pl-PL" sz="3800" dirty="0" smtClean="0"/>
              <a:t>Minimalizacja sytuacji, w których dziecko </a:t>
            </a:r>
            <a:r>
              <a:rPr lang="pl-PL" sz="3800" dirty="0" smtClean="0"/>
              <a:t>                  widzi </a:t>
            </a:r>
            <a:r>
              <a:rPr lang="pl-PL" sz="3800" dirty="0" smtClean="0"/>
              <a:t>nas z papierosem.</a:t>
            </a:r>
          </a:p>
          <a:p>
            <a:pPr marL="514350" indent="-514350">
              <a:buAutoNum type="arabicPeriod"/>
            </a:pPr>
            <a:r>
              <a:rPr lang="pl-PL" sz="3800" dirty="0" smtClean="0"/>
              <a:t>Papierosy w miejscach niedostępnych.</a:t>
            </a:r>
          </a:p>
          <a:p>
            <a:pPr marL="514350" indent="-514350">
              <a:buAutoNum type="arabicPeriod"/>
            </a:pPr>
            <a:r>
              <a:rPr lang="pl-PL" sz="3800" dirty="0" smtClean="0"/>
              <a:t>Podjęcie próby niepalenia.</a:t>
            </a:r>
          </a:p>
          <a:p>
            <a:pPr>
              <a:buNone/>
            </a:pPr>
            <a:endParaRPr lang="pl-PL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55776" y="5517232"/>
            <a:ext cx="5544616" cy="763528"/>
          </a:xfrm>
        </p:spPr>
        <p:txBody>
          <a:bodyPr>
            <a:normAutofit/>
          </a:bodyPr>
          <a:lstStyle/>
          <a:p>
            <a:r>
              <a:rPr lang="pl-PL" dirty="0" smtClean="0"/>
              <a:t>Dziękuję za uwagę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i="1" dirty="0" smtClean="0"/>
          </a:p>
          <a:p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08720"/>
            <a:ext cx="5926038" cy="4444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nezka">
  <a:themeElements>
    <a:clrScheme name="Pinezk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inezk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ezk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1125</TotalTime>
  <Words>977</Words>
  <Application>Microsoft Office PowerPoint</Application>
  <PresentationFormat>Pokaz na ekranie (4:3)</PresentationFormat>
  <Paragraphs>176</Paragraphs>
  <Slides>33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4" baseType="lpstr">
      <vt:lpstr>Pinezka</vt:lpstr>
      <vt:lpstr>Papierosa?  Nie dziękuję!</vt:lpstr>
      <vt:lpstr>Nikotyna- narkotyk</vt:lpstr>
      <vt:lpstr>  Co się dzieje, gdy wdychamy dym                  z papierosa? </vt:lpstr>
      <vt:lpstr>Prezentacja programu PowerPoint</vt:lpstr>
      <vt:lpstr>Prezentacja programu PowerPoint</vt:lpstr>
      <vt:lpstr> Jak się broni organizm?  </vt:lpstr>
      <vt:lpstr> Tytoniowa twarz</vt:lpstr>
      <vt:lpstr>Prezentacja programu PowerPoint</vt:lpstr>
      <vt:lpstr>Prezentacja programu PowerPoint</vt:lpstr>
      <vt:lpstr> Co grozi palaczowi?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Co nam daje niepalenie?</vt:lpstr>
      <vt:lpstr>Prezentacja programu PowerPoint</vt:lpstr>
      <vt:lpstr>Co możesz mieć zamiast papierosa?</vt:lpstr>
      <vt:lpstr>Co możesz zamiast papierosów</vt:lpstr>
      <vt:lpstr>Domagaj się zaprzestania palenia w Twojej obecności.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Dziękuję za uwagę</vt:lpstr>
    </vt:vector>
  </TitlesOfParts>
  <Company>psse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Papierosa?  Nie dziękuję!</dc:title>
  <dc:creator>oswiata</dc:creator>
  <cp:lastModifiedBy>Kowalski Ryszard</cp:lastModifiedBy>
  <cp:revision>81</cp:revision>
  <dcterms:created xsi:type="dcterms:W3CDTF">2010-09-24T08:22:07Z</dcterms:created>
  <dcterms:modified xsi:type="dcterms:W3CDTF">2016-05-31T19:32:53Z</dcterms:modified>
</cp:coreProperties>
</file>