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6" r:id="rId10"/>
    <p:sldId id="267" r:id="rId11"/>
    <p:sldId id="260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0070-F581-4094-B330-89BAE7448FEC}" type="datetimeFigureOut">
              <a:rPr lang="pl-PL" smtClean="0"/>
              <a:pPr/>
              <a:t>2011-09-28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5A1F-D559-4643-A8AD-E6F198C3D12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0070-F581-4094-B330-89BAE7448FEC}" type="datetimeFigureOut">
              <a:rPr lang="pl-PL" smtClean="0"/>
              <a:pPr/>
              <a:t>2011-09-28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5A1F-D559-4643-A8AD-E6F198C3D12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0070-F581-4094-B330-89BAE7448FEC}" type="datetimeFigureOut">
              <a:rPr lang="pl-PL" smtClean="0"/>
              <a:pPr/>
              <a:t>2011-09-28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5A1F-D559-4643-A8AD-E6F198C3D12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0070-F581-4094-B330-89BAE7448FEC}" type="datetimeFigureOut">
              <a:rPr lang="pl-PL" smtClean="0"/>
              <a:pPr/>
              <a:t>2011-09-28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5A1F-D559-4643-A8AD-E6F198C3D12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0070-F581-4094-B330-89BAE7448FEC}" type="datetimeFigureOut">
              <a:rPr lang="pl-PL" smtClean="0"/>
              <a:pPr/>
              <a:t>2011-09-28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5A1F-D559-4643-A8AD-E6F198C3D12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0070-F581-4094-B330-89BAE7448FEC}" type="datetimeFigureOut">
              <a:rPr lang="pl-PL" smtClean="0"/>
              <a:pPr/>
              <a:t>2011-09-28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5A1F-D559-4643-A8AD-E6F198C3D12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0070-F581-4094-B330-89BAE7448FEC}" type="datetimeFigureOut">
              <a:rPr lang="pl-PL" smtClean="0"/>
              <a:pPr/>
              <a:t>2011-09-28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5A1F-D559-4643-A8AD-E6F198C3D12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0070-F581-4094-B330-89BAE7448FEC}" type="datetimeFigureOut">
              <a:rPr lang="pl-PL" smtClean="0"/>
              <a:pPr/>
              <a:t>2011-09-28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5A1F-D559-4643-A8AD-E6F198C3D12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0070-F581-4094-B330-89BAE7448FEC}" type="datetimeFigureOut">
              <a:rPr lang="pl-PL" smtClean="0"/>
              <a:pPr/>
              <a:t>2011-09-28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5A1F-D559-4643-A8AD-E6F198C3D12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0070-F581-4094-B330-89BAE7448FEC}" type="datetimeFigureOut">
              <a:rPr lang="pl-PL" smtClean="0"/>
              <a:pPr/>
              <a:t>2011-09-28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5A1F-D559-4643-A8AD-E6F198C3D12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00070-F581-4094-B330-89BAE7448FEC}" type="datetimeFigureOut">
              <a:rPr lang="pl-PL" smtClean="0"/>
              <a:pPr/>
              <a:t>2011-09-28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A5A1F-D559-4643-A8AD-E6F198C3D12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00070-F581-4094-B330-89BAE7448FEC}" type="datetimeFigureOut">
              <a:rPr lang="pl-PL" smtClean="0"/>
              <a:pPr/>
              <a:t>2011-09-28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A5A1F-D559-4643-A8AD-E6F198C3D12B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23528" y="1124744"/>
            <a:ext cx="8432673" cy="2448272"/>
          </a:xfrm>
        </p:spPr>
        <p:txBody>
          <a:bodyPr>
            <a:noAutofit/>
          </a:bodyPr>
          <a:lstStyle/>
          <a:p>
            <a:r>
              <a:rPr lang="pl-PL" sz="10000" dirty="0" smtClean="0">
                <a:solidFill>
                  <a:schemeClr val="tx1">
                    <a:lumMod val="95000"/>
                  </a:schemeClr>
                </a:solidFill>
                <a:latin typeface="Adobe Garamond Pro" pitchFamily="18" charset="0"/>
              </a:rPr>
              <a:t>GRUDZIĄDZ</a:t>
            </a:r>
            <a:endParaRPr lang="pl-PL" sz="10000" dirty="0">
              <a:solidFill>
                <a:schemeClr val="tx1">
                  <a:lumMod val="95000"/>
                </a:schemeClr>
              </a:solidFill>
              <a:latin typeface="Adobe Garamond Pro" pitchFamily="18" charset="0"/>
            </a:endParaRPr>
          </a:p>
        </p:txBody>
      </p:sp>
      <p:pic>
        <p:nvPicPr>
          <p:cNvPr id="12290" name="Picture 2" descr="http://t1.gstatic.com/images?q=tbn:ANd9GcSJUzUIgJflKIlgldWDHC_1cT4Y90QYozMej5MQOG-J1GyW_o7NP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24650" y="5734050"/>
            <a:ext cx="2419350" cy="1123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933630" y="326372"/>
            <a:ext cx="8229600" cy="1143000"/>
          </a:xfrm>
        </p:spPr>
        <p:txBody>
          <a:bodyPr>
            <a:noAutofit/>
          </a:bodyPr>
          <a:lstStyle/>
          <a:p>
            <a:r>
              <a:rPr lang="pl-PL" sz="4800" dirty="0" smtClean="0">
                <a:solidFill>
                  <a:schemeClr val="tx1">
                    <a:lumMod val="95000"/>
                  </a:schemeClr>
                </a:solidFill>
                <a:latin typeface="Adobe Caslon Pro" pitchFamily="18" charset="0"/>
              </a:rPr>
              <a:t>O Grudziądzu</a:t>
            </a:r>
            <a:r>
              <a:rPr lang="pl-PL" sz="4800" dirty="0" smtClean="0">
                <a:solidFill>
                  <a:schemeClr val="tx1">
                    <a:lumMod val="95000"/>
                  </a:schemeClr>
                </a:solidFill>
              </a:rPr>
              <a:t> …</a:t>
            </a:r>
            <a:endParaRPr lang="pl-PL" sz="48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 rot="21407435">
            <a:off x="324861" y="1057471"/>
            <a:ext cx="5463640" cy="5345418"/>
          </a:xfrm>
        </p:spPr>
        <p:txBody>
          <a:bodyPr>
            <a:noAutofit/>
          </a:bodyPr>
          <a:lstStyle/>
          <a:p>
            <a:pPr>
              <a:buNone/>
            </a:pPr>
            <a:endParaRPr lang="pl-PL" sz="1400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pl-PL" sz="1400" b="1" dirty="0" smtClean="0">
                <a:solidFill>
                  <a:schemeClr val="tx1">
                    <a:lumMod val="95000"/>
                  </a:schemeClr>
                </a:solidFill>
              </a:rPr>
              <a:t>Grudziądz -</a:t>
            </a:r>
            <a:r>
              <a:rPr lang="pl-PL" sz="1400" dirty="0">
                <a:solidFill>
                  <a:schemeClr val="tx1">
                    <a:lumMod val="95000"/>
                  </a:schemeClr>
                </a:solidFill>
              </a:rPr>
              <a:t>  miasto na prawach powiatu </a:t>
            </a:r>
            <a:r>
              <a:rPr lang="pl-PL" sz="1400" dirty="0" smtClean="0">
                <a:solidFill>
                  <a:schemeClr val="tx1">
                    <a:lumMod val="95000"/>
                  </a:schemeClr>
                </a:solidFill>
              </a:rPr>
              <a:t>w województwie </a:t>
            </a:r>
            <a:r>
              <a:rPr lang="pl-PL" sz="1400" dirty="0">
                <a:solidFill>
                  <a:schemeClr val="tx1">
                    <a:lumMod val="95000"/>
                  </a:schemeClr>
                </a:solidFill>
              </a:rPr>
              <a:t>kujawsko-pomorskim nad Wisłą.</a:t>
            </a:r>
          </a:p>
          <a:p>
            <a:pPr>
              <a:buNone/>
            </a:pPr>
            <a:r>
              <a:rPr lang="pl-PL" sz="1400" dirty="0" smtClean="0">
                <a:solidFill>
                  <a:schemeClr val="tx1">
                    <a:lumMod val="95000"/>
                  </a:schemeClr>
                </a:solidFill>
              </a:rPr>
              <a:t>        Według </a:t>
            </a:r>
            <a:r>
              <a:rPr lang="pl-PL" sz="1400" dirty="0">
                <a:solidFill>
                  <a:schemeClr val="tx1">
                    <a:lumMod val="95000"/>
                  </a:schemeClr>
                </a:solidFill>
              </a:rPr>
              <a:t>danych z 31 grudnia 2010 r. miasto miało 98 757 </a:t>
            </a:r>
            <a:r>
              <a:rPr lang="pl-PL" sz="1400" dirty="0" smtClean="0">
                <a:solidFill>
                  <a:schemeClr val="tx1">
                    <a:lumMod val="95000"/>
                  </a:schemeClr>
                </a:solidFill>
              </a:rPr>
              <a:t>mieszkańców, </a:t>
            </a:r>
            <a:r>
              <a:rPr lang="pl-PL" sz="1400" dirty="0">
                <a:solidFill>
                  <a:schemeClr val="tx1">
                    <a:lumMod val="95000"/>
                  </a:schemeClr>
                </a:solidFill>
              </a:rPr>
              <a:t>co daje mu 4. miejsce pod względem wielkości w województwie i 40. miejsce w Polsce</a:t>
            </a:r>
            <a:r>
              <a:rPr lang="pl-PL" sz="1400" dirty="0" smtClean="0">
                <a:solidFill>
                  <a:schemeClr val="tx1">
                    <a:lumMod val="95000"/>
                  </a:schemeClr>
                </a:solidFill>
              </a:rPr>
              <a:t>. </a:t>
            </a:r>
            <a:r>
              <a:rPr lang="pl-PL" sz="1400" dirty="0">
                <a:solidFill>
                  <a:schemeClr val="tx1">
                    <a:lumMod val="95000"/>
                  </a:schemeClr>
                </a:solidFill>
              </a:rPr>
              <a:t>Miasto ciągnie się w kierunku </a:t>
            </a:r>
            <a:r>
              <a:rPr lang="pl-PL" sz="1400" dirty="0" smtClean="0">
                <a:solidFill>
                  <a:schemeClr val="tx1">
                    <a:lumMod val="95000"/>
                  </a:schemeClr>
                </a:solidFill>
              </a:rPr>
              <a:t>południkowym ponad </a:t>
            </a:r>
            <a:r>
              <a:rPr lang="pl-PL" sz="1400" dirty="0">
                <a:solidFill>
                  <a:schemeClr val="tx1">
                    <a:lumMod val="95000"/>
                  </a:schemeClr>
                </a:solidFill>
              </a:rPr>
              <a:t>12,5 km, w kierunku </a:t>
            </a:r>
            <a:r>
              <a:rPr lang="pl-PL" sz="1400" dirty="0" smtClean="0">
                <a:solidFill>
                  <a:schemeClr val="tx1">
                    <a:lumMod val="95000"/>
                  </a:schemeClr>
                </a:solidFill>
              </a:rPr>
              <a:t>równoleżnikowym tylko </a:t>
            </a:r>
            <a:r>
              <a:rPr lang="pl-PL" sz="1400" dirty="0">
                <a:solidFill>
                  <a:schemeClr val="tx1">
                    <a:lumMod val="95000"/>
                  </a:schemeClr>
                </a:solidFill>
              </a:rPr>
              <a:t>6,2 </a:t>
            </a:r>
            <a:r>
              <a:rPr lang="pl-PL" sz="1400" dirty="0" err="1">
                <a:solidFill>
                  <a:schemeClr val="tx1">
                    <a:lumMod val="95000"/>
                  </a:schemeClr>
                </a:solidFill>
              </a:rPr>
              <a:t>km</a:t>
            </a:r>
            <a:r>
              <a:rPr lang="pl-PL" sz="1400" dirty="0">
                <a:solidFill>
                  <a:schemeClr val="tx1">
                    <a:lumMod val="95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pl-PL" sz="1400" dirty="0" smtClean="0">
                <a:solidFill>
                  <a:schemeClr val="tx1">
                    <a:lumMod val="95000"/>
                  </a:schemeClr>
                </a:solidFill>
              </a:rPr>
              <a:t>         Na </a:t>
            </a:r>
            <a:r>
              <a:rPr lang="pl-PL" sz="1400" dirty="0">
                <a:solidFill>
                  <a:schemeClr val="tx1">
                    <a:lumMod val="95000"/>
                  </a:schemeClr>
                </a:solidFill>
              </a:rPr>
              <a:t>południe od ujścia Osy wznosi się Kępa Forteczna (86,1 m n.p.m.), zaś na południe od niej – Kępa </a:t>
            </a:r>
            <a:r>
              <a:rPr lang="pl-PL" sz="1400" dirty="0" err="1">
                <a:solidFill>
                  <a:schemeClr val="tx1">
                    <a:lumMod val="95000"/>
                  </a:schemeClr>
                </a:solidFill>
              </a:rPr>
              <a:t>Strzemięcińska</a:t>
            </a:r>
            <a:r>
              <a:rPr lang="pl-PL" sz="1400" dirty="0">
                <a:solidFill>
                  <a:schemeClr val="tx1">
                    <a:lumMod val="95000"/>
                  </a:schemeClr>
                </a:solidFill>
              </a:rPr>
              <a:t> (79,3 m </a:t>
            </a:r>
            <a:r>
              <a:rPr lang="pl-PL" sz="1400" dirty="0" err="1" smtClean="0">
                <a:solidFill>
                  <a:schemeClr val="tx1">
                    <a:lumMod val="95000"/>
                  </a:schemeClr>
                </a:solidFill>
              </a:rPr>
              <a:t>n.p.Grudziądz</a:t>
            </a:r>
            <a:r>
              <a:rPr lang="pl-PL" sz="14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pl-PL" sz="1400" dirty="0">
                <a:solidFill>
                  <a:schemeClr val="tx1">
                    <a:lumMod val="95000"/>
                  </a:schemeClr>
                </a:solidFill>
              </a:rPr>
              <a:t>leży na 835 km biegu Wisły. Szerokość koryta rzeki w obrębie miasta wynosi od 320 do 500 m, a spadek rzeki – 0,18%. Głębokość koryta dochodzi do 9 </a:t>
            </a:r>
            <a:r>
              <a:rPr lang="pl-PL" sz="1400" dirty="0" smtClean="0">
                <a:solidFill>
                  <a:schemeClr val="tx1">
                    <a:lumMod val="95000"/>
                  </a:schemeClr>
                </a:solidFill>
              </a:rPr>
              <a:t>m.</a:t>
            </a:r>
            <a:endParaRPr lang="pl-PL" sz="1400" dirty="0">
              <a:solidFill>
                <a:schemeClr val="tx1">
                  <a:lumMod val="95000"/>
                </a:schemeClr>
              </a:solidFill>
            </a:endParaRPr>
          </a:p>
          <a:p>
            <a:pPr>
              <a:buNone/>
            </a:pPr>
            <a:r>
              <a:rPr lang="pl-PL" sz="1400" dirty="0" smtClean="0">
                <a:solidFill>
                  <a:schemeClr val="tx1">
                    <a:lumMod val="95000"/>
                  </a:schemeClr>
                </a:solidFill>
              </a:rPr>
              <a:t>         Najbliżej </a:t>
            </a:r>
            <a:r>
              <a:rPr lang="pl-PL" sz="1400" dirty="0">
                <a:solidFill>
                  <a:schemeClr val="tx1">
                    <a:lumMod val="95000"/>
                  </a:schemeClr>
                </a:solidFill>
              </a:rPr>
              <a:t>położone miasta to: Radzyń Chełmiński (19km), Łasin (25 km), Nowe nad Wisłą (26 km), Świecie nad Wisłą (26 km), Wąbrzeźno (32 km), Chełmno (34 km), Jabłonowo </a:t>
            </a:r>
            <a:r>
              <a:rPr lang="pl-PL" sz="1400" dirty="0" smtClean="0">
                <a:solidFill>
                  <a:schemeClr val="tx1">
                    <a:lumMod val="95000"/>
                  </a:schemeClr>
                </a:solidFill>
              </a:rPr>
              <a:t>Pomorskie (34 </a:t>
            </a:r>
            <a:r>
              <a:rPr lang="pl-PL" sz="1400" dirty="0">
                <a:solidFill>
                  <a:schemeClr val="tx1">
                    <a:lumMod val="95000"/>
                  </a:schemeClr>
                </a:solidFill>
              </a:rPr>
              <a:t>km) oraz </a:t>
            </a:r>
            <a:r>
              <a:rPr lang="pl-PL" sz="1400" dirty="0" smtClean="0">
                <a:solidFill>
                  <a:schemeClr val="tx1">
                    <a:lumMod val="95000"/>
                  </a:schemeClr>
                </a:solidFill>
              </a:rPr>
              <a:t>Kwidzyn (35km</a:t>
            </a:r>
            <a:r>
              <a:rPr lang="pl-PL" sz="1400" dirty="0">
                <a:solidFill>
                  <a:schemeClr val="tx1">
                    <a:lumMod val="95000"/>
                  </a:schemeClr>
                </a:solidFill>
              </a:rPr>
              <a:t>). 17 października 2008 został oddany do użytku odcinek autostrady </a:t>
            </a:r>
            <a:r>
              <a:rPr lang="pl-PL" sz="1400" dirty="0" smtClean="0">
                <a:solidFill>
                  <a:schemeClr val="tx1">
                    <a:lumMod val="95000"/>
                  </a:schemeClr>
                </a:solidFill>
              </a:rPr>
              <a:t>A1 ze</a:t>
            </a:r>
            <a:r>
              <a:rPr lang="pl-PL" sz="1400" dirty="0">
                <a:solidFill>
                  <a:schemeClr val="tx1">
                    <a:lumMod val="95000"/>
                  </a:schemeClr>
                </a:solidFill>
              </a:rPr>
              <a:t> Swarożyna do </a:t>
            </a:r>
            <a:r>
              <a:rPr lang="pl-PL" sz="1400" dirty="0" err="1">
                <a:solidFill>
                  <a:schemeClr val="tx1">
                    <a:lumMod val="95000"/>
                  </a:schemeClr>
                </a:solidFill>
              </a:rPr>
              <a:t>podgrudziądzkich</a:t>
            </a:r>
            <a:r>
              <a:rPr lang="pl-PL" sz="1400" dirty="0">
                <a:solidFill>
                  <a:schemeClr val="tx1">
                    <a:lumMod val="95000"/>
                  </a:schemeClr>
                </a:solidFill>
              </a:rPr>
              <a:t> </a:t>
            </a:r>
            <a:r>
              <a:rPr lang="pl-PL" sz="1400" dirty="0" smtClean="0">
                <a:solidFill>
                  <a:schemeClr val="tx1">
                    <a:lumMod val="95000"/>
                  </a:schemeClr>
                </a:solidFill>
              </a:rPr>
              <a:t>Nowych </a:t>
            </a:r>
            <a:r>
              <a:rPr lang="pl-PL" sz="1400" dirty="0">
                <a:solidFill>
                  <a:schemeClr val="tx1">
                    <a:lumMod val="95000"/>
                  </a:schemeClr>
                </a:solidFill>
              </a:rPr>
              <a:t>Marz, co usprawniło komunikację w kierunku </a:t>
            </a:r>
            <a:r>
              <a:rPr lang="pl-PL" sz="1400" dirty="0" smtClean="0">
                <a:solidFill>
                  <a:schemeClr val="tx1">
                    <a:lumMod val="95000"/>
                  </a:schemeClr>
                </a:solidFill>
              </a:rPr>
              <a:t>Trójmiasta.</a:t>
            </a:r>
            <a:endParaRPr lang="pl-PL" sz="1400" dirty="0">
              <a:solidFill>
                <a:schemeClr val="tx1">
                  <a:lumMod val="95000"/>
                </a:schemeClr>
              </a:solidFill>
            </a:endParaRPr>
          </a:p>
          <a:p>
            <a:pPr>
              <a:buNone/>
            </a:pPr>
            <a:r>
              <a:rPr lang="pl-PL" sz="1400" dirty="0" smtClean="0">
                <a:solidFill>
                  <a:schemeClr val="tx1">
                    <a:lumMod val="95000"/>
                  </a:schemeClr>
                </a:solidFill>
              </a:rPr>
              <a:t>         W </a:t>
            </a:r>
            <a:r>
              <a:rPr lang="pl-PL" sz="1400" dirty="0">
                <a:solidFill>
                  <a:schemeClr val="tx1">
                    <a:lumMod val="95000"/>
                  </a:schemeClr>
                </a:solidFill>
              </a:rPr>
              <a:t>latach 1975-1998 miasto leżało w administracyjnych granicach województwa </a:t>
            </a:r>
            <a:r>
              <a:rPr lang="pl-PL" sz="1400" dirty="0" smtClean="0">
                <a:solidFill>
                  <a:schemeClr val="tx1">
                    <a:lumMod val="95000"/>
                  </a:schemeClr>
                </a:solidFill>
              </a:rPr>
              <a:t>toruńskiego.</a:t>
            </a:r>
            <a:endParaRPr lang="pl-PL" sz="1400" dirty="0">
              <a:solidFill>
                <a:schemeClr val="tx1">
                  <a:lumMod val="95000"/>
                </a:schemeClr>
              </a:solidFill>
            </a:endParaRPr>
          </a:p>
          <a:p>
            <a:pPr>
              <a:buNone/>
            </a:pPr>
            <a:r>
              <a:rPr lang="pl-PL" sz="1400" dirty="0" smtClean="0">
                <a:solidFill>
                  <a:schemeClr val="tx1">
                    <a:lumMod val="95000"/>
                  </a:schemeClr>
                </a:solidFill>
              </a:rPr>
              <a:t>         Sąsiednie </a:t>
            </a:r>
            <a:r>
              <a:rPr lang="pl-PL" sz="1400" dirty="0">
                <a:solidFill>
                  <a:schemeClr val="tx1">
                    <a:lumMod val="95000"/>
                  </a:schemeClr>
                </a:solidFill>
              </a:rPr>
              <a:t>powiaty: powiat grudziądzki, powiat świecki.</a:t>
            </a:r>
          </a:p>
          <a:p>
            <a:endParaRPr lang="pl-PL" sz="1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pl-PL" sz="1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6" name="Picture 2" descr="http://upload.wikimedia.org/wikipedia/commons/thumb/8/8b/Grudzi%C4%85dz_-_Ulica_Spichrzowa.jpg/240px-Grudzi%C4%85dz_-_Ulica_Spichrzow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58936">
            <a:off x="7044394" y="276082"/>
            <a:ext cx="1872208" cy="2039889"/>
          </a:xfrm>
          <a:prstGeom prst="rect">
            <a:avLst/>
          </a:prstGeom>
          <a:noFill/>
        </p:spPr>
      </p:pic>
      <p:pic>
        <p:nvPicPr>
          <p:cNvPr id="1028" name="Picture 4" descr="http://upload.wikimedia.org/wikipedia/commons/thumb/3/35/Ratusz_miejski_w_Grudzi%C4%85dzu.JPG/240px-Ratusz_miejski_w_Grudzi%C4%85dz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75406">
            <a:off x="6112000" y="1532604"/>
            <a:ext cx="1512168" cy="2039889"/>
          </a:xfrm>
          <a:prstGeom prst="rect">
            <a:avLst/>
          </a:prstGeom>
          <a:noFill/>
        </p:spPr>
      </p:pic>
      <p:pic>
        <p:nvPicPr>
          <p:cNvPr id="1030" name="Picture 6" descr="http://upload.wikimedia.org/wikipedia/commons/thumb/5/51/Grudzi%C4%85dz_-_fosa.jpg/240px-Grudzi%C4%85dz_-_fos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81097">
            <a:off x="7142164" y="3229108"/>
            <a:ext cx="1872208" cy="1571626"/>
          </a:xfrm>
          <a:prstGeom prst="rect">
            <a:avLst/>
          </a:prstGeom>
          <a:noFill/>
        </p:spPr>
      </p:pic>
      <p:pic>
        <p:nvPicPr>
          <p:cNvPr id="1032" name="Picture 8" descr="http://upload.wikimedia.org/wikipedia/commons/thumb/e/ed/Grudziadz_kolegium_jez.jpg/240px-Grudziadz_kolegium_jez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381957">
            <a:off x="5869733" y="4423975"/>
            <a:ext cx="1800200" cy="23793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tx1">
                    <a:lumMod val="95000"/>
                  </a:schemeClr>
                </a:solidFill>
                <a:latin typeface="Adobe Garamond Pro" pitchFamily="18" charset="0"/>
              </a:rPr>
              <a:t>Miejsca w Grudziądzu..</a:t>
            </a:r>
            <a:endParaRPr lang="pl-PL" dirty="0">
              <a:solidFill>
                <a:schemeClr val="tx1">
                  <a:lumMod val="95000"/>
                </a:schemeClr>
              </a:solidFill>
              <a:latin typeface="Adobe Garamond Pro" pitchFamily="18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395536" y="1628800"/>
            <a:ext cx="25333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tx1">
                    <a:lumMod val="95000"/>
                  </a:schemeClr>
                </a:solidFill>
                <a:latin typeface="Adobe Garamond Pro" pitchFamily="18" charset="0"/>
              </a:rPr>
              <a:t>Geotermia Grudziądz</a:t>
            </a:r>
          </a:p>
        </p:txBody>
      </p:sp>
      <p:pic>
        <p:nvPicPr>
          <p:cNvPr id="15364" name="Picture 4" descr="http://miasteria.pl/images/com_sobi2/gallery/8006/8006_image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132856"/>
            <a:ext cx="2736304" cy="1728192"/>
          </a:xfrm>
          <a:prstGeom prst="rect">
            <a:avLst/>
          </a:prstGeom>
          <a:noFill/>
        </p:spPr>
      </p:pic>
      <p:sp>
        <p:nvSpPr>
          <p:cNvPr id="8" name="Prostokąt 7"/>
          <p:cNvSpPr/>
          <p:nvPr/>
        </p:nvSpPr>
        <p:spPr>
          <a:xfrm>
            <a:off x="3347864" y="1628800"/>
            <a:ext cx="2664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tx1">
                    <a:lumMod val="95000"/>
                  </a:schemeClr>
                </a:solidFill>
                <a:latin typeface="Adobe Garamond Pro" pitchFamily="18" charset="0"/>
              </a:rPr>
              <a:t>Park Linowy </a:t>
            </a:r>
            <a:r>
              <a:rPr lang="pl-PL" b="1" dirty="0" err="1">
                <a:solidFill>
                  <a:schemeClr val="tx1">
                    <a:lumMod val="95000"/>
                  </a:schemeClr>
                </a:solidFill>
                <a:latin typeface="Adobe Garamond Pro" pitchFamily="18" charset="0"/>
              </a:rPr>
              <a:t>ExtreMiks</a:t>
            </a:r>
            <a:endParaRPr lang="pl-PL" b="1" dirty="0">
              <a:solidFill>
                <a:schemeClr val="tx1">
                  <a:lumMod val="95000"/>
                </a:schemeClr>
              </a:solidFill>
              <a:latin typeface="Adobe Garamond Pro" pitchFamily="18" charset="0"/>
            </a:endParaRPr>
          </a:p>
        </p:txBody>
      </p:sp>
      <p:pic>
        <p:nvPicPr>
          <p:cNvPr id="15366" name="Picture 6" descr="http://miasteria.pl/images/com_sobi2/gallery/7792/7792_image_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060848"/>
            <a:ext cx="2592288" cy="1872208"/>
          </a:xfrm>
          <a:prstGeom prst="rect">
            <a:avLst/>
          </a:prstGeom>
          <a:noFill/>
        </p:spPr>
      </p:pic>
      <p:sp>
        <p:nvSpPr>
          <p:cNvPr id="10" name="Prostokąt 9"/>
          <p:cNvSpPr/>
          <p:nvPr/>
        </p:nvSpPr>
        <p:spPr>
          <a:xfrm>
            <a:off x="6153799" y="1484784"/>
            <a:ext cx="29902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schemeClr val="tx1">
                    <a:lumMod val="95000"/>
                  </a:schemeClr>
                </a:solidFill>
                <a:latin typeface="Adobe Garamond Pro" pitchFamily="18" charset="0"/>
              </a:rPr>
              <a:t>Tor Kartingowy DRIFT Grudziądz</a:t>
            </a:r>
          </a:p>
        </p:txBody>
      </p:sp>
      <p:pic>
        <p:nvPicPr>
          <p:cNvPr id="15368" name="Picture 8" descr="http://miasteria.pl/images/com_sobi2/gallery/11734/11734_thumb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2132856"/>
            <a:ext cx="2448272" cy="1728192"/>
          </a:xfrm>
          <a:prstGeom prst="rect">
            <a:avLst/>
          </a:prstGeom>
          <a:noFill/>
        </p:spPr>
      </p:pic>
      <p:sp>
        <p:nvSpPr>
          <p:cNvPr id="13" name="Prostokąt 12"/>
          <p:cNvSpPr/>
          <p:nvPr/>
        </p:nvSpPr>
        <p:spPr>
          <a:xfrm>
            <a:off x="179512" y="4077072"/>
            <a:ext cx="30689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>
                <a:latin typeface="Adobe Garamond Pro" pitchFamily="18" charset="0"/>
              </a:rPr>
              <a:t>Lodowisko </a:t>
            </a:r>
            <a:r>
              <a:rPr lang="pl-PL" b="1" dirty="0" err="1">
                <a:latin typeface="Adobe Garamond Pro" pitchFamily="18" charset="0"/>
              </a:rPr>
              <a:t>MOSiR</a:t>
            </a:r>
            <a:r>
              <a:rPr lang="pl-PL" b="1" dirty="0">
                <a:latin typeface="Adobe Garamond Pro" pitchFamily="18" charset="0"/>
              </a:rPr>
              <a:t> Grudziądz</a:t>
            </a:r>
          </a:p>
        </p:txBody>
      </p:sp>
      <p:pic>
        <p:nvPicPr>
          <p:cNvPr id="15372" name="Picture 12" descr="http://miasteria.pl/images/com_sobi2/gallery/11771/11771_image_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581128"/>
            <a:ext cx="2592288" cy="1728192"/>
          </a:xfrm>
          <a:prstGeom prst="rect">
            <a:avLst/>
          </a:prstGeom>
          <a:noFill/>
        </p:spPr>
      </p:pic>
      <p:sp>
        <p:nvSpPr>
          <p:cNvPr id="15" name="Prostokąt 14"/>
          <p:cNvSpPr/>
          <p:nvPr/>
        </p:nvSpPr>
        <p:spPr>
          <a:xfrm>
            <a:off x="3275856" y="4077072"/>
            <a:ext cx="3312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>
                <a:latin typeface="Adobe Garamond Pro" pitchFamily="18" charset="0"/>
              </a:rPr>
              <a:t>Miasteczko Westernowe KANSAS CITY - MEGA PARK</a:t>
            </a:r>
          </a:p>
        </p:txBody>
      </p:sp>
      <p:pic>
        <p:nvPicPr>
          <p:cNvPr id="15374" name="Picture 14" descr="Miasteczko Westernowe KANSAS CITY - MEGA PAR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0" y="4725144"/>
            <a:ext cx="2232248" cy="1512168"/>
          </a:xfrm>
          <a:prstGeom prst="rect">
            <a:avLst/>
          </a:prstGeom>
          <a:noFill/>
        </p:spPr>
      </p:pic>
      <p:sp>
        <p:nvSpPr>
          <p:cNvPr id="17" name="Prostokąt 16"/>
          <p:cNvSpPr/>
          <p:nvPr/>
        </p:nvSpPr>
        <p:spPr>
          <a:xfrm>
            <a:off x="6588224" y="4221088"/>
            <a:ext cx="2057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>
                <a:latin typeface="Adobe Garamond Pro" pitchFamily="18" charset="0"/>
              </a:rPr>
              <a:t>Cytadela Grudziądz</a:t>
            </a:r>
          </a:p>
        </p:txBody>
      </p:sp>
      <p:pic>
        <p:nvPicPr>
          <p:cNvPr id="15376" name="Picture 16" descr="http://miasteria.pl/images/com_sobi2/gallery/17935/17935_image_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00192" y="4725144"/>
            <a:ext cx="2448272" cy="1512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tx1">
                    <a:lumMod val="95000"/>
                  </a:schemeClr>
                </a:solidFill>
                <a:latin typeface="Adobe Garamond Pro" pitchFamily="18" charset="0"/>
              </a:rPr>
              <a:t>Prezydent Grudziądza </a:t>
            </a:r>
            <a:endParaRPr lang="pl-PL" dirty="0">
              <a:solidFill>
                <a:schemeClr val="tx1">
                  <a:lumMod val="95000"/>
                </a:schemeClr>
              </a:solidFill>
              <a:latin typeface="Adobe Garamond Pro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4834880" cy="4525963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    </a:t>
            </a:r>
            <a:r>
              <a:rPr lang="pl-PL" b="1" dirty="0" smtClean="0">
                <a:solidFill>
                  <a:schemeClr val="tx1">
                    <a:lumMod val="95000"/>
                  </a:schemeClr>
                </a:solidFill>
                <a:latin typeface="Adobe Garamond Pro" pitchFamily="18" charset="0"/>
              </a:rPr>
              <a:t>Robert Malinowski</a:t>
            </a:r>
            <a:r>
              <a:rPr lang="pl-PL" dirty="0">
                <a:solidFill>
                  <a:schemeClr val="tx1">
                    <a:lumMod val="95000"/>
                  </a:schemeClr>
                </a:solidFill>
                <a:latin typeface="Adobe Garamond Pro" pitchFamily="18" charset="0"/>
              </a:rPr>
              <a:t> </a:t>
            </a:r>
            <a:r>
              <a:rPr lang="pl-PL" dirty="0" smtClean="0">
                <a:solidFill>
                  <a:schemeClr val="tx1">
                    <a:lumMod val="95000"/>
                  </a:schemeClr>
                </a:solidFill>
                <a:latin typeface="Adobe Garamond Pro" pitchFamily="18" charset="0"/>
              </a:rPr>
              <a:t>(</a:t>
            </a:r>
            <a:r>
              <a:rPr lang="pl-PL" dirty="0">
                <a:solidFill>
                  <a:schemeClr val="tx1">
                    <a:lumMod val="95000"/>
                  </a:schemeClr>
                </a:solidFill>
                <a:latin typeface="Adobe Garamond Pro" pitchFamily="18" charset="0"/>
              </a:rPr>
              <a:t>ur. 29 kwietnia 1949 w Rulewie) – polski polityk, nauczyciel, od 2006 prezydent </a:t>
            </a:r>
            <a:r>
              <a:rPr lang="pl-PL" dirty="0" smtClean="0">
                <a:solidFill>
                  <a:schemeClr val="tx1">
                    <a:lumMod val="95000"/>
                  </a:schemeClr>
                </a:solidFill>
                <a:latin typeface="Adobe Garamond Pro" pitchFamily="18" charset="0"/>
              </a:rPr>
              <a:t>Grudziądza  </a:t>
            </a:r>
            <a:r>
              <a:rPr lang="pl-PL" dirty="0">
                <a:solidFill>
                  <a:schemeClr val="tx1">
                    <a:lumMod val="95000"/>
                  </a:schemeClr>
                </a:solidFill>
                <a:latin typeface="Adobe Garamond Pro" pitchFamily="18" charset="0"/>
              </a:rPr>
              <a:t>brat Bronisława Malinowskiego</a:t>
            </a:r>
            <a:r>
              <a:rPr lang="pl-PL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.</a:t>
            </a:r>
          </a:p>
        </p:txBody>
      </p:sp>
      <p:pic>
        <p:nvPicPr>
          <p:cNvPr id="16386" name="Picture 2" descr="R.Malinows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59733">
            <a:off x="5868144" y="1700808"/>
            <a:ext cx="2664296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Parada . </a:t>
            </a:r>
            <a:endParaRPr lang="pl-PL" dirty="0"/>
          </a:p>
        </p:txBody>
      </p:sp>
      <p:pic>
        <p:nvPicPr>
          <p:cNvPr id="1026" name="Picture 2" descr="C:\Documents and Settings\User\Pulpit\DSC017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327" y="1214422"/>
            <a:ext cx="8849908" cy="54292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Orkiestra . </a:t>
            </a:r>
            <a:endParaRPr lang="pl-PL" dirty="0"/>
          </a:p>
        </p:txBody>
      </p:sp>
      <p:pic>
        <p:nvPicPr>
          <p:cNvPr id="2050" name="Picture 2" descr="C:\Documents and Settings\User\Pulpit\DSC017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14422"/>
            <a:ext cx="8786874" cy="55007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Bieg chłopców .  </a:t>
            </a:r>
            <a:endParaRPr lang="pl-PL" dirty="0"/>
          </a:p>
        </p:txBody>
      </p:sp>
      <p:pic>
        <p:nvPicPr>
          <p:cNvPr id="3074" name="Picture 2" descr="E:\DSC0205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14422"/>
            <a:ext cx="8178328" cy="547474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Konkurs . </a:t>
            </a:r>
            <a:endParaRPr lang="pl-PL" dirty="0"/>
          </a:p>
        </p:txBody>
      </p:sp>
      <p:pic>
        <p:nvPicPr>
          <p:cNvPr id="4" name="Symbol zastępczy zawartości 3" descr="bronek malinowski 07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214422"/>
            <a:ext cx="8501122" cy="5429288"/>
          </a:xfrm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Wspinaczka . </a:t>
            </a:r>
            <a:endParaRPr lang="pl-PL" dirty="0"/>
          </a:p>
        </p:txBody>
      </p:sp>
      <p:pic>
        <p:nvPicPr>
          <p:cNvPr id="5" name="Obraz 4" descr="bronek malinowski 1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1142984"/>
            <a:ext cx="8429684" cy="5500726"/>
          </a:xfrm>
          <a:prstGeom prst="rect">
            <a:avLst/>
          </a:prstGeom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Ognisko . </a:t>
            </a:r>
            <a:endParaRPr lang="pl-PL" dirty="0"/>
          </a:p>
        </p:txBody>
      </p:sp>
      <p:pic>
        <p:nvPicPr>
          <p:cNvPr id="4" name="Symbol zastępczy zawartości 3" descr="bronek malinowski 18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137320"/>
            <a:ext cx="8286807" cy="5506390"/>
          </a:xfrm>
        </p:spPr>
      </p:pic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156176" y="5157192"/>
            <a:ext cx="6707088" cy="1512168"/>
          </a:xfrm>
        </p:spPr>
        <p:txBody>
          <a:bodyPr>
            <a:normAutofit fontScale="70000" lnSpcReduction="20000"/>
          </a:bodyPr>
          <a:lstStyle/>
          <a:p>
            <a:r>
              <a:rPr lang="pl-PL" dirty="0" smtClean="0"/>
              <a:t>Paulina Pałka , </a:t>
            </a:r>
          </a:p>
          <a:p>
            <a:r>
              <a:rPr lang="pl-PL" dirty="0" smtClean="0"/>
              <a:t>Emilia Stawowy , </a:t>
            </a:r>
          </a:p>
          <a:p>
            <a:r>
              <a:rPr lang="pl-PL" dirty="0" smtClean="0"/>
              <a:t>Weronika </a:t>
            </a:r>
            <a:r>
              <a:rPr lang="pl-PL" dirty="0" err="1" smtClean="0"/>
              <a:t>Kempny</a:t>
            </a:r>
            <a:r>
              <a:rPr lang="pl-PL" dirty="0" smtClean="0"/>
              <a:t> , </a:t>
            </a:r>
          </a:p>
          <a:p>
            <a:r>
              <a:rPr lang="pl-PL" dirty="0" smtClean="0"/>
              <a:t>Kacper Kędziora . </a:t>
            </a:r>
            <a:endParaRPr lang="pl-PL" dirty="0"/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 rot="20631898">
            <a:off x="-687847" y="1121000"/>
            <a:ext cx="8229600" cy="1143000"/>
          </a:xfrm>
        </p:spPr>
        <p:txBody>
          <a:bodyPr>
            <a:noAutofit/>
          </a:bodyPr>
          <a:lstStyle/>
          <a:p>
            <a:r>
              <a:rPr lang="pl-PL" sz="8800" dirty="0" smtClean="0">
                <a:solidFill>
                  <a:schemeClr val="tx1">
                    <a:lumMod val="95000"/>
                  </a:schemeClr>
                </a:solidFill>
                <a:latin typeface="Adobe Garamond Pro" pitchFamily="18" charset="0"/>
              </a:rPr>
              <a:t>KONIEC  </a:t>
            </a:r>
            <a:endParaRPr lang="pl-PL" sz="8800" dirty="0">
              <a:solidFill>
                <a:schemeClr val="tx1">
                  <a:lumMod val="95000"/>
                </a:schemeClr>
              </a:solidFill>
              <a:latin typeface="Adobe Garamond Pro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62</Words>
  <Application>Microsoft Office PowerPoint</Application>
  <PresentationFormat>Pokaz na ekranie (4:3)</PresentationFormat>
  <Paragraphs>29</Paragraphs>
  <Slides>11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2" baseType="lpstr">
      <vt:lpstr>Motyw pakietu Office</vt:lpstr>
      <vt:lpstr>GRUDZIĄDZ</vt:lpstr>
      <vt:lpstr>O Grudziądzu …</vt:lpstr>
      <vt:lpstr>Miejsca w Grudziądzu..</vt:lpstr>
      <vt:lpstr>Prezydent Grudziądza </vt:lpstr>
      <vt:lpstr>Parada . </vt:lpstr>
      <vt:lpstr>Orkiestra . </vt:lpstr>
      <vt:lpstr>Bieg chłopców .  </vt:lpstr>
      <vt:lpstr>Konkurs . </vt:lpstr>
      <vt:lpstr>Wspinaczka . </vt:lpstr>
      <vt:lpstr>Ognisko . </vt:lpstr>
      <vt:lpstr>KONIEC  </vt:lpstr>
    </vt:vector>
  </TitlesOfParts>
  <Company>dom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Grudziądz 2011 r.</dc:title>
  <dc:creator>ewelina</dc:creator>
  <cp:lastModifiedBy>Gazda</cp:lastModifiedBy>
  <cp:revision>12</cp:revision>
  <dcterms:created xsi:type="dcterms:W3CDTF">2011-09-28T15:28:00Z</dcterms:created>
  <dcterms:modified xsi:type="dcterms:W3CDTF">2011-09-28T06:38:39Z</dcterms:modified>
</cp:coreProperties>
</file>